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6" r:id="rId2"/>
    <p:sldId id="297" r:id="rId3"/>
    <p:sldId id="300" r:id="rId4"/>
    <p:sldId id="258" r:id="rId5"/>
    <p:sldId id="263" r:id="rId6"/>
    <p:sldId id="257" r:id="rId7"/>
    <p:sldId id="301" r:id="rId8"/>
    <p:sldId id="302" r:id="rId9"/>
    <p:sldId id="303" r:id="rId10"/>
    <p:sldId id="264" r:id="rId11"/>
    <p:sldId id="265" r:id="rId12"/>
    <p:sldId id="266" r:id="rId13"/>
    <p:sldId id="267" r:id="rId14"/>
    <p:sldId id="268" r:id="rId15"/>
    <p:sldId id="271" r:id="rId16"/>
    <p:sldId id="311" r:id="rId17"/>
    <p:sldId id="307" r:id="rId18"/>
    <p:sldId id="269" r:id="rId19"/>
    <p:sldId id="270" r:id="rId20"/>
    <p:sldId id="274" r:id="rId21"/>
    <p:sldId id="260" r:id="rId22"/>
    <p:sldId id="262" r:id="rId23"/>
    <p:sldId id="261" r:id="rId24"/>
    <p:sldId id="276" r:id="rId25"/>
    <p:sldId id="277" r:id="rId26"/>
    <p:sldId id="278" r:id="rId27"/>
    <p:sldId id="272" r:id="rId28"/>
    <p:sldId id="310" r:id="rId29"/>
    <p:sldId id="273" r:id="rId30"/>
    <p:sldId id="275" r:id="rId31"/>
    <p:sldId id="280" r:id="rId32"/>
    <p:sldId id="281" r:id="rId33"/>
    <p:sldId id="282" r:id="rId34"/>
    <p:sldId id="286" r:id="rId35"/>
    <p:sldId id="287" r:id="rId36"/>
    <p:sldId id="288" r:id="rId37"/>
    <p:sldId id="289" r:id="rId38"/>
    <p:sldId id="284" r:id="rId39"/>
    <p:sldId id="285" r:id="rId40"/>
    <p:sldId id="290" r:id="rId41"/>
    <p:sldId id="295" r:id="rId42"/>
    <p:sldId id="291" r:id="rId43"/>
    <p:sldId id="292" r:id="rId44"/>
    <p:sldId id="293" r:id="rId45"/>
    <p:sldId id="29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5" d="100"/>
          <a:sy n="75" d="100"/>
        </p:scale>
        <p:origin x="540" y="-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5-13T07:05:29.406"/>
    </inkml:context>
    <inkml:brush xml:id="br0">
      <inkml:brushProperty name="width" value="0.05292" units="cm"/>
      <inkml:brushProperty name="height" value="0.05292" units="cm"/>
      <inkml:brushProperty name="color" value="#FF0000"/>
    </inkml:brush>
  </inkml:definitions>
  <inkml:trace contextRef="#ctx0" brushRef="#br0">14238 13146 0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5-13T07:05:02.462"/>
    </inkml:context>
    <inkml:brush xml:id="br0">
      <inkml:brushProperty name="width" value="0.05292" units="cm"/>
      <inkml:brushProperty name="height" value="0.05292" units="cm"/>
      <inkml:brushProperty name="color" value="#FF0000"/>
    </inkml:brush>
  </inkml:definitions>
  <inkml:trace contextRef="#ctx0" brushRef="#br0">15354 9426 0,'769'-372'250,"-695"347"-250,1 0 0,-1 0 15,1 0-15,49 1 16,-50 24-16,-24-25 16,24 0-16,1 25 15,-26 0-15,26 0 16,-26-25-16,1 25 15,-25-25-15,-1 25 16,1 0-16,25 0 16,24 0-16,1 0 15,-1-24-15,0 24 16,1 0-16,24 0 16,0-25-16,1 25 15,-26 0-15,-24 0 16,24 0-16,-49 0 15,24-25 1,-24 25 0,0 0 62,0 0-47</inkml:trace>
  <inkml:trace contextRef="#ctx0" brushRef="#br0" timeOffset="1328.7168">18058 8558 0,'25'24'157,"-1"-24"-157,1 25 15,0 0 1,0-25 0,0 25-16,-1-25 15,1 25-15,0-25 16,0 24-1,0-24-15,-1 25 32,-24 0-17,25-25 1,0 25 0,0-25-16,-25 25 46,25-25-30,-25 24 125,-25-24-126,25 25-15,-25-25 16,0 25 0,0-25-1,25 25-15,-24-25 16,-1 0-16,25 25 31,-25-25-31,25 24 16,-25-24-1,0 0 1,1 25 0,-1-25-1</inkml:trace>
  <inkml:trace contextRef="#ctx0" brushRef="#br0" timeOffset="4848.6762">19100 8731 0,'24'0'141,"26"0"-125,0 0-1,-1 0-15,50 0 16,-24 0-16,-1-25 16,1 25-16,-1 0 15,-49 0-15,-50 25 235,0-25-235,25 25 15,-24-25 1,24 25-16,-25-25 15,25 25-15,-25-25 16,25 24-16,-25-24 16,0 0-16,25 25 15,-25-25-15,1 25 32,-1 0-17,0-25 32,25 25-47,-25-25 16,25 24-1,-25-24-15,1 25 32,24 0 46,-25 0 203,0 0-140,25 0-1,-25-25-124,25 24 296,-25-24-280,25 25-1,-24-25 0,24 25 47,-25-25-62,25 25 343,25-25-328,-1 0 16,1 0-47,0 0 16,0 0 15,0 0-15,-1 0-16,1 0 31,0 0-31,0 0 16,0 0-1,-1 0 48,1 0-1,0 0-15,0 0-31,0 0-1,0 0 17,-1 0 140,1 0-79</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1729B1A-7740-4BF0-BC62-A13A429381B0}" type="datetimeFigureOut">
              <a:rPr lang="en-US" smtClean="0"/>
              <a:t>4/3/2021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CE47F0-7114-4C73-8D4C-FDC1B2AAD4B8}" type="slidenum">
              <a:rPr lang="en-US" smtClean="0"/>
              <a:t>‹#›</a:t>
            </a:fld>
            <a:endParaRPr lang="en-US"/>
          </a:p>
        </p:txBody>
      </p:sp>
    </p:spTree>
    <p:extLst>
      <p:ext uri="{BB962C8B-B14F-4D97-AF65-F5344CB8AC3E}">
        <p14:creationId xmlns:p14="http://schemas.microsoft.com/office/powerpoint/2010/main" val="4233727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729B1A-7740-4BF0-BC62-A13A429381B0}" type="datetimeFigureOut">
              <a:rPr lang="en-US" smtClean="0"/>
              <a:t>4/3/2021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CE47F0-7114-4C73-8D4C-FDC1B2AAD4B8}" type="slidenum">
              <a:rPr lang="en-US" smtClean="0"/>
              <a:t>‹#›</a:t>
            </a:fld>
            <a:endParaRPr lang="en-US"/>
          </a:p>
        </p:txBody>
      </p:sp>
    </p:spTree>
    <p:extLst>
      <p:ext uri="{BB962C8B-B14F-4D97-AF65-F5344CB8AC3E}">
        <p14:creationId xmlns:p14="http://schemas.microsoft.com/office/powerpoint/2010/main" val="3206159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729B1A-7740-4BF0-BC62-A13A429381B0}" type="datetimeFigureOut">
              <a:rPr lang="en-US" smtClean="0"/>
              <a:t>4/3/2021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CE47F0-7114-4C73-8D4C-FDC1B2AAD4B8}" type="slidenum">
              <a:rPr lang="en-US" smtClean="0"/>
              <a:t>‹#›</a:t>
            </a:fld>
            <a:endParaRPr lang="en-US"/>
          </a:p>
        </p:txBody>
      </p:sp>
    </p:spTree>
    <p:extLst>
      <p:ext uri="{BB962C8B-B14F-4D97-AF65-F5344CB8AC3E}">
        <p14:creationId xmlns:p14="http://schemas.microsoft.com/office/powerpoint/2010/main" val="577788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729B1A-7740-4BF0-BC62-A13A429381B0}" type="datetimeFigureOut">
              <a:rPr lang="en-US" smtClean="0"/>
              <a:t>4/3/2021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CE47F0-7114-4C73-8D4C-FDC1B2AAD4B8}" type="slidenum">
              <a:rPr lang="en-US" smtClean="0"/>
              <a:t>‹#›</a:t>
            </a:fld>
            <a:endParaRPr lang="en-US"/>
          </a:p>
        </p:txBody>
      </p:sp>
    </p:spTree>
    <p:extLst>
      <p:ext uri="{BB962C8B-B14F-4D97-AF65-F5344CB8AC3E}">
        <p14:creationId xmlns:p14="http://schemas.microsoft.com/office/powerpoint/2010/main" val="1812807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1729B1A-7740-4BF0-BC62-A13A429381B0}" type="datetimeFigureOut">
              <a:rPr lang="en-US" smtClean="0"/>
              <a:t>4/3/2021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CE47F0-7114-4C73-8D4C-FDC1B2AAD4B8}" type="slidenum">
              <a:rPr lang="en-US" smtClean="0"/>
              <a:t>‹#›</a:t>
            </a:fld>
            <a:endParaRPr lang="en-US"/>
          </a:p>
        </p:txBody>
      </p:sp>
    </p:spTree>
    <p:extLst>
      <p:ext uri="{BB962C8B-B14F-4D97-AF65-F5344CB8AC3E}">
        <p14:creationId xmlns:p14="http://schemas.microsoft.com/office/powerpoint/2010/main" val="645818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729B1A-7740-4BF0-BC62-A13A429381B0}" type="datetimeFigureOut">
              <a:rPr lang="en-US" smtClean="0"/>
              <a:t>4/3/2021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CE47F0-7114-4C73-8D4C-FDC1B2AAD4B8}" type="slidenum">
              <a:rPr lang="en-US" smtClean="0"/>
              <a:t>‹#›</a:t>
            </a:fld>
            <a:endParaRPr lang="en-US"/>
          </a:p>
        </p:txBody>
      </p:sp>
    </p:spTree>
    <p:extLst>
      <p:ext uri="{BB962C8B-B14F-4D97-AF65-F5344CB8AC3E}">
        <p14:creationId xmlns:p14="http://schemas.microsoft.com/office/powerpoint/2010/main" val="2621808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729B1A-7740-4BF0-BC62-A13A429381B0}" type="datetimeFigureOut">
              <a:rPr lang="en-US" smtClean="0"/>
              <a:t>4/3/2021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CE47F0-7114-4C73-8D4C-FDC1B2AAD4B8}" type="slidenum">
              <a:rPr lang="en-US" smtClean="0"/>
              <a:t>‹#›</a:t>
            </a:fld>
            <a:endParaRPr lang="en-US"/>
          </a:p>
        </p:txBody>
      </p:sp>
    </p:spTree>
    <p:extLst>
      <p:ext uri="{BB962C8B-B14F-4D97-AF65-F5344CB8AC3E}">
        <p14:creationId xmlns:p14="http://schemas.microsoft.com/office/powerpoint/2010/main" val="3797715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729B1A-7740-4BF0-BC62-A13A429381B0}" type="datetimeFigureOut">
              <a:rPr lang="en-US" smtClean="0"/>
              <a:t>4/3/2021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CE47F0-7114-4C73-8D4C-FDC1B2AAD4B8}" type="slidenum">
              <a:rPr lang="en-US" smtClean="0"/>
              <a:t>‹#›</a:t>
            </a:fld>
            <a:endParaRPr lang="en-US"/>
          </a:p>
        </p:txBody>
      </p:sp>
    </p:spTree>
    <p:extLst>
      <p:ext uri="{BB962C8B-B14F-4D97-AF65-F5344CB8AC3E}">
        <p14:creationId xmlns:p14="http://schemas.microsoft.com/office/powerpoint/2010/main" val="635669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729B1A-7740-4BF0-BC62-A13A429381B0}" type="datetimeFigureOut">
              <a:rPr lang="en-US" smtClean="0"/>
              <a:t>4/3/2021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CE47F0-7114-4C73-8D4C-FDC1B2AAD4B8}" type="slidenum">
              <a:rPr lang="en-US" smtClean="0"/>
              <a:t>‹#›</a:t>
            </a:fld>
            <a:endParaRPr lang="en-US"/>
          </a:p>
        </p:txBody>
      </p:sp>
    </p:spTree>
    <p:extLst>
      <p:ext uri="{BB962C8B-B14F-4D97-AF65-F5344CB8AC3E}">
        <p14:creationId xmlns:p14="http://schemas.microsoft.com/office/powerpoint/2010/main" val="3219813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1729B1A-7740-4BF0-BC62-A13A429381B0}" type="datetimeFigureOut">
              <a:rPr lang="en-US" smtClean="0"/>
              <a:t>4/3/2021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CE47F0-7114-4C73-8D4C-FDC1B2AAD4B8}" type="slidenum">
              <a:rPr lang="en-US" smtClean="0"/>
              <a:t>‹#›</a:t>
            </a:fld>
            <a:endParaRPr lang="en-US"/>
          </a:p>
        </p:txBody>
      </p:sp>
    </p:spTree>
    <p:extLst>
      <p:ext uri="{BB962C8B-B14F-4D97-AF65-F5344CB8AC3E}">
        <p14:creationId xmlns:p14="http://schemas.microsoft.com/office/powerpoint/2010/main" val="3676079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1729B1A-7740-4BF0-BC62-A13A429381B0}" type="datetimeFigureOut">
              <a:rPr lang="en-US" smtClean="0"/>
              <a:t>4/3/2021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CE47F0-7114-4C73-8D4C-FDC1B2AAD4B8}" type="slidenum">
              <a:rPr lang="en-US" smtClean="0"/>
              <a:t>‹#›</a:t>
            </a:fld>
            <a:endParaRPr lang="en-US"/>
          </a:p>
        </p:txBody>
      </p:sp>
    </p:spTree>
    <p:extLst>
      <p:ext uri="{BB962C8B-B14F-4D97-AF65-F5344CB8AC3E}">
        <p14:creationId xmlns:p14="http://schemas.microsoft.com/office/powerpoint/2010/main" val="3744343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729B1A-7740-4BF0-BC62-A13A429381B0}" type="datetimeFigureOut">
              <a:rPr lang="en-US" smtClean="0"/>
              <a:t>4/3/2021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CE47F0-7114-4C73-8D4C-FDC1B2AAD4B8}" type="slidenum">
              <a:rPr lang="en-US" smtClean="0"/>
              <a:t>‹#›</a:t>
            </a:fld>
            <a:endParaRPr lang="en-US"/>
          </a:p>
        </p:txBody>
      </p:sp>
    </p:spTree>
    <p:extLst>
      <p:ext uri="{BB962C8B-B14F-4D97-AF65-F5344CB8AC3E}">
        <p14:creationId xmlns:p14="http://schemas.microsoft.com/office/powerpoint/2010/main" val="118699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customXml" Target="../ink/ink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561540"/>
          </a:xfrm>
        </p:spPr>
        <p:txBody>
          <a:bodyPr/>
          <a:lstStyle/>
          <a:p>
            <a:r>
              <a:rPr lang="en-US" dirty="0" smtClean="0"/>
              <a:t>Machine Learning</a:t>
            </a:r>
            <a:endParaRPr lang="en-US" dirty="0"/>
          </a:p>
        </p:txBody>
      </p:sp>
      <p:sp>
        <p:nvSpPr>
          <p:cNvPr id="3" name="Subtitle 2"/>
          <p:cNvSpPr>
            <a:spLocks noGrp="1"/>
          </p:cNvSpPr>
          <p:nvPr>
            <p:ph type="subTitle" idx="1"/>
          </p:nvPr>
        </p:nvSpPr>
        <p:spPr>
          <a:xfrm>
            <a:off x="1301932" y="2902713"/>
            <a:ext cx="9144000" cy="1655762"/>
          </a:xfrm>
        </p:spPr>
        <p:txBody>
          <a:bodyPr>
            <a:normAutofit/>
          </a:bodyPr>
          <a:lstStyle/>
          <a:p>
            <a:r>
              <a:rPr lang="en-US" sz="4400" dirty="0" smtClean="0"/>
              <a:t>Logistic Regression</a:t>
            </a:r>
            <a:endParaRPr lang="en-US" sz="4400" dirty="0"/>
          </a:p>
        </p:txBody>
      </p:sp>
      <p:grpSp>
        <p:nvGrpSpPr>
          <p:cNvPr id="4" name="Group 3"/>
          <p:cNvGrpSpPr/>
          <p:nvPr/>
        </p:nvGrpSpPr>
        <p:grpSpPr>
          <a:xfrm>
            <a:off x="8902337" y="-272104"/>
            <a:ext cx="3087189" cy="2351313"/>
            <a:chOff x="9104811" y="3735977"/>
            <a:chExt cx="3087189" cy="2351313"/>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4811" y="4349469"/>
              <a:ext cx="3087189" cy="1737821"/>
            </a:xfrm>
            <a:prstGeom prst="rect">
              <a:avLst/>
            </a:prstGeom>
          </p:spPr>
        </p:pic>
        <p:sp>
          <p:nvSpPr>
            <p:cNvPr id="6" name="Freeform 108">
              <a:extLst>
                <a:ext uri="{FF2B5EF4-FFF2-40B4-BE49-F238E27FC236}">
                  <a16:creationId xmlns:a16="http://schemas.microsoft.com/office/drawing/2014/main" id="{6A02011B-41CE-4E20-9214-001F7D847E12}"/>
                </a:ext>
              </a:extLst>
            </p:cNvPr>
            <p:cNvSpPr/>
            <p:nvPr/>
          </p:nvSpPr>
          <p:spPr>
            <a:xfrm>
              <a:off x="10733067" y="3735977"/>
              <a:ext cx="1197676" cy="1090233"/>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950" y="4049894"/>
            <a:ext cx="2324100" cy="1971675"/>
          </a:xfrm>
          <a:prstGeom prst="rect">
            <a:avLst/>
          </a:prstGeom>
        </p:spPr>
      </p:pic>
    </p:spTree>
    <p:extLst>
      <p:ext uri="{BB962C8B-B14F-4D97-AF65-F5344CB8AC3E}">
        <p14:creationId xmlns:p14="http://schemas.microsoft.com/office/powerpoint/2010/main" val="2071498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Problem</a:t>
            </a:r>
            <a:endParaRPr lang="en-US" dirty="0"/>
          </a:p>
        </p:txBody>
      </p:sp>
      <p:pic>
        <p:nvPicPr>
          <p:cNvPr id="4" name="Content Placeholder 3"/>
          <p:cNvPicPr>
            <a:picLocks noGrp="1" noChangeAspect="1"/>
          </p:cNvPicPr>
          <p:nvPr>
            <p:ph idx="1"/>
          </p:nvPr>
        </p:nvPicPr>
        <p:blipFill rotWithShape="1">
          <a:blip r:embed="rId2"/>
          <a:srcRect l="23220" t="31294" r="34922" b="40787"/>
          <a:stretch/>
        </p:blipFill>
        <p:spPr>
          <a:xfrm>
            <a:off x="2795451" y="2913017"/>
            <a:ext cx="7559039" cy="3722914"/>
          </a:xfrm>
          <a:prstGeom prst="rect">
            <a:avLst/>
          </a:prstGeom>
        </p:spPr>
      </p:pic>
      <p:sp>
        <p:nvSpPr>
          <p:cNvPr id="5" name="Content Placeholder 2"/>
          <p:cNvSpPr txBox="1">
            <a:spLocks/>
          </p:cNvSpPr>
          <p:nvPr/>
        </p:nvSpPr>
        <p:spPr>
          <a:xfrm>
            <a:off x="838200" y="1825625"/>
            <a:ext cx="10617926" cy="11918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Malignancy takes only two values 0 or 1</a:t>
            </a:r>
            <a:endParaRPr lang="en-US" dirty="0"/>
          </a:p>
        </p:txBody>
      </p:sp>
    </p:spTree>
    <p:extLst>
      <p:ext uri="{BB962C8B-B14F-4D97-AF65-F5344CB8AC3E}">
        <p14:creationId xmlns:p14="http://schemas.microsoft.com/office/powerpoint/2010/main" val="15594158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Applying Linear Regression</a:t>
            </a:r>
            <a:endParaRPr lang="en-US" dirty="0"/>
          </a:p>
        </p:txBody>
      </p:sp>
      <p:sp>
        <p:nvSpPr>
          <p:cNvPr id="3" name="Content Placeholder 2"/>
          <p:cNvSpPr>
            <a:spLocks noGrp="1"/>
          </p:cNvSpPr>
          <p:nvPr>
            <p:ph idx="1"/>
          </p:nvPr>
        </p:nvSpPr>
        <p:spPr>
          <a:xfrm>
            <a:off x="838200" y="1825625"/>
            <a:ext cx="10515600" cy="4901746"/>
          </a:xfrm>
        </p:spPr>
        <p:txBody>
          <a:bodyPr/>
          <a:lstStyle/>
          <a:p>
            <a:r>
              <a:rPr lang="en-US" dirty="0" smtClean="0"/>
              <a:t>If we apply linear regression to this problem, and fit straight line to the data, we may get a hypothesis like this. </a:t>
            </a:r>
            <a:endParaRPr lang="en-US" dirty="0"/>
          </a:p>
        </p:txBody>
      </p:sp>
      <p:pic>
        <p:nvPicPr>
          <p:cNvPr id="5" name="Picture 4"/>
          <p:cNvPicPr>
            <a:picLocks noChangeAspect="1"/>
          </p:cNvPicPr>
          <p:nvPr/>
        </p:nvPicPr>
        <p:blipFill rotWithShape="1">
          <a:blip r:embed="rId2"/>
          <a:srcRect l="23428" t="58125" r="29988" b="23125"/>
          <a:stretch/>
        </p:blipFill>
        <p:spPr>
          <a:xfrm>
            <a:off x="5995638" y="3069773"/>
            <a:ext cx="6074442" cy="2508068"/>
          </a:xfrm>
          <a:prstGeom prst="rect">
            <a:avLst/>
          </a:prstGeom>
        </p:spPr>
      </p:pic>
      <p:pic>
        <p:nvPicPr>
          <p:cNvPr id="6" name="Picture 5"/>
          <p:cNvPicPr>
            <a:picLocks noChangeAspect="1"/>
          </p:cNvPicPr>
          <p:nvPr/>
        </p:nvPicPr>
        <p:blipFill rotWithShape="1">
          <a:blip r:embed="rId3"/>
          <a:srcRect l="23630" t="31697" r="49464" b="48125"/>
          <a:stretch/>
        </p:blipFill>
        <p:spPr>
          <a:xfrm>
            <a:off x="1201783" y="3069772"/>
            <a:ext cx="4430272" cy="2508068"/>
          </a:xfrm>
          <a:prstGeom prst="rect">
            <a:avLst/>
          </a:prstGeom>
        </p:spPr>
      </p:pic>
    </p:spTree>
    <p:extLst>
      <p:ext uri="{BB962C8B-B14F-4D97-AF65-F5344CB8AC3E}">
        <p14:creationId xmlns:p14="http://schemas.microsoft.com/office/powerpoint/2010/main" val="395084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7560"/>
            <a:ext cx="10515600" cy="629892"/>
          </a:xfrm>
        </p:spPr>
        <p:txBody>
          <a:bodyPr>
            <a:normAutofit fontScale="90000"/>
          </a:bodyPr>
          <a:lstStyle/>
          <a:p>
            <a:pPr algn="ctr"/>
            <a:r>
              <a:rPr lang="en-US" dirty="0" smtClean="0"/>
              <a:t>Applying Linear Regression</a:t>
            </a:r>
            <a:endParaRPr lang="en-US" dirty="0"/>
          </a:p>
        </p:txBody>
      </p:sp>
      <p:sp>
        <p:nvSpPr>
          <p:cNvPr id="3" name="Content Placeholder 2"/>
          <p:cNvSpPr>
            <a:spLocks noGrp="1"/>
          </p:cNvSpPr>
          <p:nvPr>
            <p:ph idx="1"/>
          </p:nvPr>
        </p:nvSpPr>
        <p:spPr>
          <a:xfrm>
            <a:off x="675606" y="1030558"/>
            <a:ext cx="10515600" cy="2078402"/>
          </a:xfrm>
        </p:spPr>
        <p:txBody>
          <a:bodyPr>
            <a:normAutofit lnSpcReduction="10000"/>
          </a:bodyPr>
          <a:lstStyle/>
          <a:p>
            <a:r>
              <a:rPr lang="en-US" dirty="0" smtClean="0"/>
              <a:t>But when we have one more example, Linear regression line changes, and observe the dividing line. Now this hypothesis is unfit and not correct. </a:t>
            </a:r>
          </a:p>
          <a:p>
            <a:r>
              <a:rPr lang="en-US" dirty="0" smtClean="0"/>
              <a:t>Therefore linear regression cannot be applied to classification problems.</a:t>
            </a:r>
          </a:p>
          <a:p>
            <a:endParaRPr lang="en-US" dirty="0"/>
          </a:p>
        </p:txBody>
      </p:sp>
      <p:pic>
        <p:nvPicPr>
          <p:cNvPr id="5" name="Picture 4"/>
          <p:cNvPicPr>
            <a:picLocks noChangeAspect="1"/>
          </p:cNvPicPr>
          <p:nvPr/>
        </p:nvPicPr>
        <p:blipFill rotWithShape="1">
          <a:blip r:embed="rId2"/>
          <a:srcRect l="23630" t="31697" r="49464" b="48125"/>
          <a:stretch/>
        </p:blipFill>
        <p:spPr>
          <a:xfrm>
            <a:off x="574075" y="3108960"/>
            <a:ext cx="5209108" cy="3132345"/>
          </a:xfrm>
          <a:prstGeom prst="rect">
            <a:avLst/>
          </a:prstGeom>
        </p:spPr>
      </p:pic>
      <p:pic>
        <p:nvPicPr>
          <p:cNvPr id="6" name="Picture 5"/>
          <p:cNvPicPr>
            <a:picLocks noChangeAspect="1"/>
          </p:cNvPicPr>
          <p:nvPr/>
        </p:nvPicPr>
        <p:blipFill rotWithShape="1">
          <a:blip r:embed="rId3"/>
          <a:srcRect l="23730" t="31161" r="30891" b="41875"/>
          <a:stretch/>
        </p:blipFill>
        <p:spPr>
          <a:xfrm>
            <a:off x="6492240" y="2811626"/>
            <a:ext cx="5408023" cy="4151733"/>
          </a:xfrm>
          <a:prstGeom prst="rect">
            <a:avLst/>
          </a:prstGeom>
        </p:spPr>
      </p:pic>
    </p:spTree>
    <p:extLst>
      <p:ext uri="{BB962C8B-B14F-4D97-AF65-F5344CB8AC3E}">
        <p14:creationId xmlns:p14="http://schemas.microsoft.com/office/powerpoint/2010/main" val="18445747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Applying Linear Regression</a:t>
            </a:r>
            <a:endParaRPr lang="en-US" dirty="0"/>
          </a:p>
        </p:txBody>
      </p:sp>
      <p:sp>
        <p:nvSpPr>
          <p:cNvPr id="3" name="Content Placeholder 2"/>
          <p:cNvSpPr>
            <a:spLocks noGrp="1"/>
          </p:cNvSpPr>
          <p:nvPr>
            <p:ph idx="1"/>
          </p:nvPr>
        </p:nvSpPr>
        <p:spPr/>
        <p:txBody>
          <a:bodyPr/>
          <a:lstStyle/>
          <a:p>
            <a:r>
              <a:rPr lang="en-US" dirty="0" smtClean="0"/>
              <a:t>Therefore Linear regression is not suitable for Classification Problem.</a:t>
            </a:r>
          </a:p>
          <a:p>
            <a:endParaRPr lang="en-US" dirty="0" smtClean="0"/>
          </a:p>
          <a:p>
            <a:r>
              <a:rPr lang="en-US" dirty="0" smtClean="0"/>
              <a:t>Another problem of applying Linear Regression hypothesis is that it may give answer &gt; 1 or &lt; 0 which is not required in classification problem.</a:t>
            </a:r>
            <a:endParaRPr lang="en-US" dirty="0"/>
          </a:p>
        </p:txBody>
      </p:sp>
    </p:spTree>
    <p:extLst>
      <p:ext uri="{BB962C8B-B14F-4D97-AF65-F5344CB8AC3E}">
        <p14:creationId xmlns:p14="http://schemas.microsoft.com/office/powerpoint/2010/main" val="2239737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Logistic Regression</a:t>
            </a:r>
            <a:endParaRPr lang="en-US" dirty="0"/>
          </a:p>
        </p:txBody>
      </p:sp>
      <p:sp>
        <p:nvSpPr>
          <p:cNvPr id="3" name="Content Placeholder 2"/>
          <p:cNvSpPr>
            <a:spLocks noGrp="1"/>
          </p:cNvSpPr>
          <p:nvPr>
            <p:ph idx="1"/>
          </p:nvPr>
        </p:nvSpPr>
        <p:spPr/>
        <p:txBody>
          <a:bodyPr/>
          <a:lstStyle/>
          <a:p>
            <a:r>
              <a:rPr lang="en-US" dirty="0" smtClean="0"/>
              <a:t>Logistic Regression is the algorithm having the property that its predictions  are always between 0 and 1.</a:t>
            </a:r>
            <a:endParaRPr lang="en-US" dirty="0"/>
          </a:p>
        </p:txBody>
      </p:sp>
      <p:pic>
        <p:nvPicPr>
          <p:cNvPr id="4" name="Picture 3"/>
          <p:cNvPicPr>
            <a:picLocks noChangeAspect="1"/>
          </p:cNvPicPr>
          <p:nvPr/>
        </p:nvPicPr>
        <p:blipFill rotWithShape="1">
          <a:blip r:embed="rId2"/>
          <a:srcRect l="23156" t="32327" r="38492" b="57310"/>
          <a:stretch/>
        </p:blipFill>
        <p:spPr>
          <a:xfrm>
            <a:off x="2325189" y="3169882"/>
            <a:ext cx="6348548" cy="831412"/>
          </a:xfrm>
          <a:prstGeom prst="rect">
            <a:avLst/>
          </a:prstGeom>
        </p:spPr>
      </p:pic>
      <p:pic>
        <p:nvPicPr>
          <p:cNvPr id="5" name="Picture 4"/>
          <p:cNvPicPr>
            <a:picLocks noChangeAspect="1"/>
          </p:cNvPicPr>
          <p:nvPr/>
        </p:nvPicPr>
        <p:blipFill rotWithShape="1">
          <a:blip r:embed="rId3"/>
          <a:srcRect l="23027" t="51339" r="34807" b="36696"/>
          <a:stretch/>
        </p:blipFill>
        <p:spPr>
          <a:xfrm>
            <a:off x="2508069" y="4470338"/>
            <a:ext cx="5486400" cy="875213"/>
          </a:xfrm>
          <a:prstGeom prst="rect">
            <a:avLst/>
          </a:prstGeom>
        </p:spPr>
      </p:pic>
    </p:spTree>
    <p:extLst>
      <p:ext uri="{BB962C8B-B14F-4D97-AF65-F5344CB8AC3E}">
        <p14:creationId xmlns:p14="http://schemas.microsoft.com/office/powerpoint/2010/main" val="15311205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2703" y="234125"/>
            <a:ext cx="10515600" cy="653778"/>
          </a:xfrm>
        </p:spPr>
        <p:txBody>
          <a:bodyPr>
            <a:normAutofit fontScale="90000"/>
          </a:bodyPr>
          <a:lstStyle/>
          <a:p>
            <a:pPr algn="ctr"/>
            <a:r>
              <a:rPr lang="en-US" dirty="0" smtClean="0"/>
              <a:t>Logistic Function / Sigmoid Function</a:t>
            </a:r>
            <a:endParaRPr lang="en-US" dirty="0"/>
          </a:p>
        </p:txBody>
      </p:sp>
      <p:sp>
        <p:nvSpPr>
          <p:cNvPr id="3" name="Content Placeholder 2"/>
          <p:cNvSpPr>
            <a:spLocks noGrp="1"/>
          </p:cNvSpPr>
          <p:nvPr>
            <p:ph idx="1"/>
          </p:nvPr>
        </p:nvSpPr>
        <p:spPr>
          <a:xfrm>
            <a:off x="838200" y="1227909"/>
            <a:ext cx="5257800" cy="4949054"/>
          </a:xfrm>
        </p:spPr>
        <p:txBody>
          <a:bodyPr>
            <a:normAutofit/>
          </a:bodyPr>
          <a:lstStyle/>
          <a:p>
            <a:pPr marL="0" indent="0">
              <a:buNone/>
            </a:pPr>
            <a:r>
              <a:rPr lang="en-US" dirty="0" smtClean="0"/>
              <a:t>The </a:t>
            </a:r>
            <a:r>
              <a:rPr lang="en-US" dirty="0"/>
              <a:t>function </a:t>
            </a:r>
            <a:r>
              <a:rPr lang="en-US" dirty="0" smtClean="0"/>
              <a:t>g(z) maps </a:t>
            </a:r>
            <a:r>
              <a:rPr lang="en-US" dirty="0"/>
              <a:t>any real number to the (0, 1) interval, making it useful for transforming an arbitrary-valued function into a function better suited for </a:t>
            </a:r>
            <a:r>
              <a:rPr lang="en-US" dirty="0" smtClean="0"/>
              <a:t>                   classification</a:t>
            </a:r>
            <a:r>
              <a:rPr lang="en-US" dirty="0" smtClean="0"/>
              <a:t>.</a:t>
            </a:r>
          </a:p>
          <a:p>
            <a:r>
              <a:rPr lang="en-US" dirty="0" smtClean="0"/>
              <a:t>It slowly increases from 0 to 1 </a:t>
            </a:r>
            <a:r>
              <a:rPr lang="en-US" dirty="0" err="1" smtClean="0"/>
              <a:t>asymptoting</a:t>
            </a:r>
            <a:r>
              <a:rPr lang="en-US" dirty="0" smtClean="0"/>
              <a:t> at </a:t>
            </a:r>
            <a:r>
              <a:rPr lang="en-US" dirty="0" smtClean="0"/>
              <a:t>1</a:t>
            </a:r>
          </a:p>
          <a:p>
            <a:r>
              <a:rPr lang="en-US" dirty="0" smtClean="0"/>
              <a:t>G(z) tends to 1 as z tends to infinity, g(z) tends to 0 as z tends to zero</a:t>
            </a:r>
          </a:p>
        </p:txBody>
      </p:sp>
      <p:pic>
        <p:nvPicPr>
          <p:cNvPr id="4" name="Picture 3"/>
          <p:cNvPicPr>
            <a:picLocks noChangeAspect="1"/>
          </p:cNvPicPr>
          <p:nvPr/>
        </p:nvPicPr>
        <p:blipFill rotWithShape="1">
          <a:blip r:embed="rId2"/>
          <a:srcRect l="26441" t="56875" r="10007" b="19375"/>
          <a:stretch/>
        </p:blipFill>
        <p:spPr>
          <a:xfrm>
            <a:off x="5860868" y="1678168"/>
            <a:ext cx="6219537" cy="2567259"/>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5125680" y="4732560"/>
              <a:ext cx="360" cy="360"/>
            </p14:xfrm>
          </p:contentPart>
        </mc:Choice>
        <mc:Fallback xmlns="">
          <p:pic>
            <p:nvPicPr>
              <p:cNvPr id="5" name="Ink 4"/>
              <p:cNvPicPr/>
              <p:nvPr/>
            </p:nvPicPr>
            <p:blipFill>
              <a:blip r:embed="rId4"/>
              <a:stretch>
                <a:fillRect/>
              </a:stretch>
            </p:blipFill>
            <p:spPr>
              <a:xfrm>
                <a:off x="5116320" y="4723200"/>
                <a:ext cx="19080" cy="19080"/>
              </a:xfrm>
              <a:prstGeom prst="rect">
                <a:avLst/>
              </a:prstGeom>
            </p:spPr>
          </p:pic>
        </mc:Fallback>
      </mc:AlternateContent>
      <p:pic>
        <p:nvPicPr>
          <p:cNvPr id="6" name="Picture 5"/>
          <p:cNvPicPr>
            <a:picLocks noChangeAspect="1"/>
          </p:cNvPicPr>
          <p:nvPr/>
        </p:nvPicPr>
        <p:blipFill rotWithShape="1">
          <a:blip r:embed="rId5"/>
          <a:srcRect l="25398" t="49387" r="51573" b="41876"/>
          <a:stretch/>
        </p:blipFill>
        <p:spPr>
          <a:xfrm>
            <a:off x="6815264" y="5035692"/>
            <a:ext cx="4310743" cy="1365108"/>
          </a:xfrm>
          <a:prstGeom prst="rect">
            <a:avLst/>
          </a:prstGeom>
        </p:spPr>
      </p:pic>
      <p:sp>
        <p:nvSpPr>
          <p:cNvPr id="7" name="TextBox 6"/>
          <p:cNvSpPr txBox="1"/>
          <p:nvPr/>
        </p:nvSpPr>
        <p:spPr>
          <a:xfrm>
            <a:off x="8782718" y="1338162"/>
            <a:ext cx="610969" cy="369332"/>
          </a:xfrm>
          <a:prstGeom prst="rect">
            <a:avLst/>
          </a:prstGeom>
          <a:noFill/>
        </p:spPr>
        <p:txBody>
          <a:bodyPr wrap="square" rtlCol="0">
            <a:spAutoFit/>
          </a:bodyPr>
          <a:lstStyle/>
          <a:p>
            <a:r>
              <a:rPr lang="en-US" dirty="0" smtClean="0"/>
              <a:t> g(z)</a:t>
            </a:r>
            <a:endParaRPr lang="en-US" dirty="0"/>
          </a:p>
        </p:txBody>
      </p:sp>
      <p:sp>
        <p:nvSpPr>
          <p:cNvPr id="8" name="TextBox 7"/>
          <p:cNvSpPr txBox="1"/>
          <p:nvPr/>
        </p:nvSpPr>
        <p:spPr>
          <a:xfrm>
            <a:off x="11615988" y="3702436"/>
            <a:ext cx="464417" cy="369332"/>
          </a:xfrm>
          <a:prstGeom prst="rect">
            <a:avLst/>
          </a:prstGeom>
          <a:noFill/>
        </p:spPr>
        <p:txBody>
          <a:bodyPr wrap="square" rtlCol="0">
            <a:spAutoFit/>
          </a:bodyPr>
          <a:lstStyle/>
          <a:p>
            <a:r>
              <a:rPr lang="en-US" dirty="0" smtClean="0"/>
              <a:t> z </a:t>
            </a:r>
            <a:endParaRPr lang="en-US" dirty="0"/>
          </a:p>
        </p:txBody>
      </p:sp>
    </p:spTree>
    <p:extLst>
      <p:ext uri="{BB962C8B-B14F-4D97-AF65-F5344CB8AC3E}">
        <p14:creationId xmlns:p14="http://schemas.microsoft.com/office/powerpoint/2010/main" val="9573169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48194"/>
            <a:ext cx="10515600" cy="5928769"/>
          </a:xfrm>
        </p:spPr>
        <p:txBody>
          <a:bodyPr>
            <a:normAutofit fontScale="62500" lnSpcReduction="20000"/>
          </a:bodyPr>
          <a:lstStyle/>
          <a:p>
            <a:r>
              <a:rPr lang="en-US" dirty="0"/>
              <a:t>Case 1</a:t>
            </a:r>
          </a:p>
          <a:p>
            <a:r>
              <a:rPr lang="en-US" dirty="0"/>
              <a:t>if z = 0 equation becomes 1/(1 +e^-0)</a:t>
            </a:r>
          </a:p>
          <a:p>
            <a:r>
              <a:rPr lang="en-US" dirty="0"/>
              <a:t>=1/1+1</a:t>
            </a:r>
          </a:p>
          <a:p>
            <a:r>
              <a:rPr lang="en-US" dirty="0"/>
              <a:t>=1/2</a:t>
            </a:r>
          </a:p>
          <a:p>
            <a:r>
              <a:rPr lang="en-US" dirty="0"/>
              <a:t>=.5</a:t>
            </a:r>
          </a:p>
          <a:p>
            <a:r>
              <a:rPr lang="en-US" dirty="0"/>
              <a:t>Case 2</a:t>
            </a:r>
          </a:p>
          <a:p>
            <a:r>
              <a:rPr lang="en-US" dirty="0"/>
              <a:t>if z=</a:t>
            </a:r>
            <a:r>
              <a:rPr lang="en-US" dirty="0" err="1"/>
              <a:t>inf</a:t>
            </a:r>
            <a:r>
              <a:rPr lang="en-US" dirty="0"/>
              <a:t> equation becomes 1/(1+e^-</a:t>
            </a:r>
            <a:r>
              <a:rPr lang="en-US" dirty="0" err="1"/>
              <a:t>inf</a:t>
            </a:r>
            <a:r>
              <a:rPr lang="en-US" dirty="0"/>
              <a:t>)</a:t>
            </a:r>
          </a:p>
          <a:p>
            <a:r>
              <a:rPr lang="en-US" dirty="0"/>
              <a:t>=1/1+1/</a:t>
            </a:r>
            <a:r>
              <a:rPr lang="en-US" dirty="0" err="1"/>
              <a:t>e^inf</a:t>
            </a:r>
            <a:endParaRPr lang="en-US" dirty="0"/>
          </a:p>
          <a:p>
            <a:r>
              <a:rPr lang="en-US" dirty="0"/>
              <a:t>=1/1+1/</a:t>
            </a:r>
            <a:r>
              <a:rPr lang="en-US" dirty="0" err="1"/>
              <a:t>inf</a:t>
            </a:r>
            <a:endParaRPr lang="en-US" dirty="0"/>
          </a:p>
          <a:p>
            <a:r>
              <a:rPr lang="en-US" dirty="0"/>
              <a:t>=1/1+0  (as very small no)</a:t>
            </a:r>
          </a:p>
          <a:p>
            <a:r>
              <a:rPr lang="en-US" dirty="0"/>
              <a:t>=1/1</a:t>
            </a:r>
          </a:p>
          <a:p>
            <a:r>
              <a:rPr lang="en-US" dirty="0"/>
              <a:t>=1</a:t>
            </a:r>
          </a:p>
          <a:p>
            <a:r>
              <a:rPr lang="en-US" dirty="0"/>
              <a:t>Case 3</a:t>
            </a:r>
          </a:p>
          <a:p>
            <a:r>
              <a:rPr lang="en-US" dirty="0"/>
              <a:t>if z=-</a:t>
            </a:r>
            <a:r>
              <a:rPr lang="en-US" dirty="0" err="1"/>
              <a:t>inf</a:t>
            </a:r>
            <a:r>
              <a:rPr lang="en-US" dirty="0"/>
              <a:t> equation becomes 1/(1+e^-(-</a:t>
            </a:r>
            <a:r>
              <a:rPr lang="en-US" dirty="0" err="1"/>
              <a:t>inf</a:t>
            </a:r>
            <a:r>
              <a:rPr lang="en-US" dirty="0"/>
              <a:t>))</a:t>
            </a:r>
          </a:p>
          <a:p>
            <a:r>
              <a:rPr lang="en-US" dirty="0"/>
              <a:t>=1/(1+e^inf)</a:t>
            </a:r>
          </a:p>
          <a:p>
            <a:r>
              <a:rPr lang="en-US" dirty="0"/>
              <a:t>=1/1+inf  (as big no)</a:t>
            </a:r>
          </a:p>
          <a:p>
            <a:r>
              <a:rPr lang="en-US" dirty="0"/>
              <a:t>=1/</a:t>
            </a:r>
            <a:r>
              <a:rPr lang="en-US" dirty="0" err="1"/>
              <a:t>inf</a:t>
            </a:r>
            <a:r>
              <a:rPr lang="en-US" dirty="0"/>
              <a:t>  (as big no)</a:t>
            </a:r>
          </a:p>
          <a:p>
            <a:r>
              <a:rPr lang="en-US" dirty="0"/>
              <a:t>=0</a:t>
            </a:r>
          </a:p>
          <a:p>
            <a:endParaRPr lang="en-US" dirty="0"/>
          </a:p>
        </p:txBody>
      </p:sp>
    </p:spTree>
    <p:extLst>
      <p:ext uri="{BB962C8B-B14F-4D97-AF65-F5344CB8AC3E}">
        <p14:creationId xmlns:p14="http://schemas.microsoft.com/office/powerpoint/2010/main" val="33865847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2"/>
          <a:srcRect l="4823" t="2175" r="16019" b="23976"/>
          <a:stretch/>
        </p:blipFill>
        <p:spPr>
          <a:xfrm>
            <a:off x="838200" y="613953"/>
            <a:ext cx="9737613" cy="5107577"/>
          </a:xfrm>
          <a:prstGeom prst="rect">
            <a:avLst/>
          </a:prstGeom>
        </p:spPr>
      </p:pic>
    </p:spTree>
    <p:extLst>
      <p:ext uri="{BB962C8B-B14F-4D97-AF65-F5344CB8AC3E}">
        <p14:creationId xmlns:p14="http://schemas.microsoft.com/office/powerpoint/2010/main" val="14590697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97469"/>
          </a:xfrm>
        </p:spPr>
        <p:txBody>
          <a:bodyPr/>
          <a:lstStyle/>
          <a:p>
            <a:pPr algn="ctr"/>
            <a:r>
              <a:rPr lang="en-US" dirty="0" smtClean="0"/>
              <a:t>Logistic Function / Sigmoid Function</a:t>
            </a:r>
            <a:endParaRPr lang="en-US" dirty="0"/>
          </a:p>
        </p:txBody>
      </p:sp>
      <p:sp>
        <p:nvSpPr>
          <p:cNvPr id="3" name="Content Placeholder 2"/>
          <p:cNvSpPr>
            <a:spLocks noGrp="1"/>
          </p:cNvSpPr>
          <p:nvPr>
            <p:ph idx="1"/>
          </p:nvPr>
        </p:nvSpPr>
        <p:spPr>
          <a:xfrm>
            <a:off x="838200" y="1077589"/>
            <a:ext cx="10515600" cy="4351338"/>
          </a:xfrm>
        </p:spPr>
        <p:txBody>
          <a:bodyPr/>
          <a:lstStyle/>
          <a:p>
            <a:r>
              <a:rPr lang="en-US" dirty="0" smtClean="0"/>
              <a:t>Form of hypothesis in Logistic Regression is :</a:t>
            </a:r>
            <a:endParaRPr lang="en-US" dirty="0"/>
          </a:p>
        </p:txBody>
      </p:sp>
      <p:pic>
        <p:nvPicPr>
          <p:cNvPr id="4" name="Picture 3"/>
          <p:cNvPicPr>
            <a:picLocks noChangeAspect="1"/>
          </p:cNvPicPr>
          <p:nvPr/>
        </p:nvPicPr>
        <p:blipFill rotWithShape="1">
          <a:blip r:embed="rId2"/>
          <a:srcRect l="24332" t="43482" r="48962" b="48839"/>
          <a:stretch/>
        </p:blipFill>
        <p:spPr>
          <a:xfrm>
            <a:off x="3030583" y="1491152"/>
            <a:ext cx="5506992" cy="890228"/>
          </a:xfrm>
          <a:prstGeom prst="rect">
            <a:avLst/>
          </a:prstGeom>
        </p:spPr>
      </p:pic>
      <p:pic>
        <p:nvPicPr>
          <p:cNvPr id="5" name="Picture 4"/>
          <p:cNvPicPr>
            <a:picLocks noChangeAspect="1"/>
          </p:cNvPicPr>
          <p:nvPr/>
        </p:nvPicPr>
        <p:blipFill rotWithShape="1">
          <a:blip r:embed="rId3"/>
          <a:srcRect l="25398" t="42588" r="51573" b="41876"/>
          <a:stretch/>
        </p:blipFill>
        <p:spPr>
          <a:xfrm>
            <a:off x="3239587" y="3490946"/>
            <a:ext cx="4310743" cy="1579094"/>
          </a:xfrm>
          <a:prstGeom prst="rect">
            <a:avLst/>
          </a:prstGeom>
        </p:spPr>
      </p:pic>
      <p:pic>
        <p:nvPicPr>
          <p:cNvPr id="6" name="Picture 5"/>
          <p:cNvPicPr>
            <a:picLocks noChangeAspect="1"/>
          </p:cNvPicPr>
          <p:nvPr/>
        </p:nvPicPr>
        <p:blipFill rotWithShape="1">
          <a:blip r:embed="rId4"/>
          <a:srcRect l="49732" t="32581" r="33100" b="57053"/>
          <a:stretch/>
        </p:blipFill>
        <p:spPr>
          <a:xfrm>
            <a:off x="3357154" y="5009881"/>
            <a:ext cx="3108960" cy="1055469"/>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5527440" y="3080880"/>
              <a:ext cx="1563120" cy="312840"/>
            </p14:xfrm>
          </p:contentPart>
        </mc:Choice>
        <mc:Fallback xmlns="">
          <p:pic>
            <p:nvPicPr>
              <p:cNvPr id="8" name="Ink 7"/>
              <p:cNvPicPr/>
              <p:nvPr/>
            </p:nvPicPr>
            <p:blipFill>
              <a:blip r:embed="rId6"/>
              <a:stretch>
                <a:fillRect/>
              </a:stretch>
            </p:blipFill>
            <p:spPr>
              <a:xfrm>
                <a:off x="5518080" y="3071520"/>
                <a:ext cx="1581840" cy="331560"/>
              </a:xfrm>
              <a:prstGeom prst="rect">
                <a:avLst/>
              </a:prstGeom>
            </p:spPr>
          </p:pic>
        </mc:Fallback>
      </mc:AlternateContent>
      <p:sp>
        <p:nvSpPr>
          <p:cNvPr id="9" name="Title 1"/>
          <p:cNvSpPr txBox="1">
            <a:spLocks/>
          </p:cNvSpPr>
          <p:nvPr/>
        </p:nvSpPr>
        <p:spPr>
          <a:xfrm>
            <a:off x="526279" y="5926639"/>
            <a:ext cx="10515600" cy="79746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Use Linear Function of Theta, pass it thru the sigmoid function and use it for classification function</a:t>
            </a:r>
            <a:endParaRPr lang="en-US" dirty="0"/>
          </a:p>
        </p:txBody>
      </p:sp>
      <p:sp>
        <p:nvSpPr>
          <p:cNvPr id="10" name="Title 1"/>
          <p:cNvSpPr txBox="1">
            <a:spLocks/>
          </p:cNvSpPr>
          <p:nvPr/>
        </p:nvSpPr>
        <p:spPr>
          <a:xfrm>
            <a:off x="526279" y="2478606"/>
            <a:ext cx="10515600" cy="79746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Define hypothesis function as sigmoid function, assume theta t x values to be equal to z</a:t>
            </a:r>
            <a:endParaRPr lang="en-US" dirty="0"/>
          </a:p>
        </p:txBody>
      </p:sp>
    </p:spTree>
    <p:extLst>
      <p:ext uri="{BB962C8B-B14F-4D97-AF65-F5344CB8AC3E}">
        <p14:creationId xmlns:p14="http://schemas.microsoft.com/office/powerpoint/2010/main" val="33991624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7656"/>
          </a:xfrm>
        </p:spPr>
        <p:txBody>
          <a:bodyPr>
            <a:normAutofit fontScale="90000"/>
          </a:bodyPr>
          <a:lstStyle/>
          <a:p>
            <a:pPr algn="ctr"/>
            <a:r>
              <a:rPr lang="en-US" dirty="0" smtClean="0"/>
              <a:t>Hypothesis Output</a:t>
            </a:r>
            <a:endParaRPr lang="en-US" dirty="0"/>
          </a:p>
        </p:txBody>
      </p:sp>
      <p:sp>
        <p:nvSpPr>
          <p:cNvPr id="3" name="Content Placeholder 2"/>
          <p:cNvSpPr>
            <a:spLocks noGrp="1"/>
          </p:cNvSpPr>
          <p:nvPr>
            <p:ph idx="1"/>
          </p:nvPr>
        </p:nvSpPr>
        <p:spPr/>
        <p:txBody>
          <a:bodyPr/>
          <a:lstStyle/>
          <a:p>
            <a:r>
              <a:rPr lang="en-US" dirty="0" smtClean="0"/>
              <a:t>x</a:t>
            </a:r>
            <a:endParaRPr lang="en-US" dirty="0"/>
          </a:p>
        </p:txBody>
      </p:sp>
      <p:pic>
        <p:nvPicPr>
          <p:cNvPr id="4" name="Picture 3"/>
          <p:cNvPicPr>
            <a:picLocks noChangeAspect="1"/>
          </p:cNvPicPr>
          <p:nvPr/>
        </p:nvPicPr>
        <p:blipFill rotWithShape="1">
          <a:blip r:embed="rId2"/>
          <a:srcRect l="23428" t="33125" r="33702" b="53125"/>
          <a:stretch/>
        </p:blipFill>
        <p:spPr>
          <a:xfrm>
            <a:off x="838200" y="1032781"/>
            <a:ext cx="6268537" cy="1130392"/>
          </a:xfrm>
          <a:prstGeom prst="rect">
            <a:avLst/>
          </a:prstGeom>
        </p:spPr>
      </p:pic>
      <p:pic>
        <p:nvPicPr>
          <p:cNvPr id="5" name="Picture 4"/>
          <p:cNvPicPr>
            <a:picLocks noChangeAspect="1"/>
          </p:cNvPicPr>
          <p:nvPr/>
        </p:nvPicPr>
        <p:blipFill rotWithShape="1">
          <a:blip r:embed="rId3"/>
          <a:srcRect l="24934" t="43304" r="34405" b="38124"/>
          <a:stretch/>
        </p:blipFill>
        <p:spPr>
          <a:xfrm>
            <a:off x="838200" y="1866356"/>
            <a:ext cx="6600702" cy="1694996"/>
          </a:xfrm>
          <a:prstGeom prst="rect">
            <a:avLst/>
          </a:prstGeom>
        </p:spPr>
      </p:pic>
      <p:sp>
        <p:nvSpPr>
          <p:cNvPr id="6" name="Content Placeholder 2"/>
          <p:cNvSpPr txBox="1">
            <a:spLocks/>
          </p:cNvSpPr>
          <p:nvPr/>
        </p:nvSpPr>
        <p:spPr>
          <a:xfrm>
            <a:off x="1114698" y="3561351"/>
            <a:ext cx="9910353" cy="9413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t>For a patient with features x, the probability that y equals 1 is 0.7, </a:t>
            </a:r>
            <a:r>
              <a:rPr lang="en-US" sz="2000" dirty="0" err="1" smtClean="0"/>
              <a:t>ie</a:t>
            </a:r>
            <a:r>
              <a:rPr lang="en-US" sz="2000" dirty="0" smtClean="0"/>
              <a:t> 70% chance  or 0.7 chance of  being malignant. Written mathematically as follows:  </a:t>
            </a:r>
            <a:endParaRPr lang="en-US" sz="2000" dirty="0"/>
          </a:p>
        </p:txBody>
      </p:sp>
      <p:pic>
        <p:nvPicPr>
          <p:cNvPr id="8" name="Picture 7"/>
          <p:cNvPicPr>
            <a:picLocks noChangeAspect="1"/>
          </p:cNvPicPr>
          <p:nvPr/>
        </p:nvPicPr>
        <p:blipFill rotWithShape="1">
          <a:blip r:embed="rId4"/>
          <a:srcRect l="24533" t="60089" r="35810" b="30804"/>
          <a:stretch/>
        </p:blipFill>
        <p:spPr>
          <a:xfrm>
            <a:off x="1114698" y="4502711"/>
            <a:ext cx="9678755" cy="1249664"/>
          </a:xfrm>
          <a:prstGeom prst="rect">
            <a:avLst/>
          </a:prstGeom>
        </p:spPr>
      </p:pic>
    </p:spTree>
    <p:extLst>
      <p:ext uri="{BB962C8B-B14F-4D97-AF65-F5344CB8AC3E}">
        <p14:creationId xmlns:p14="http://schemas.microsoft.com/office/powerpoint/2010/main" val="17356651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 is Logistic Regression?</a:t>
            </a:r>
            <a:endParaRPr lang="en-US" dirty="0"/>
          </a:p>
        </p:txBody>
      </p:sp>
      <p:sp>
        <p:nvSpPr>
          <p:cNvPr id="3" name="Content Placeholder 2"/>
          <p:cNvSpPr>
            <a:spLocks noGrp="1"/>
          </p:cNvSpPr>
          <p:nvPr>
            <p:ph idx="1"/>
          </p:nvPr>
        </p:nvSpPr>
        <p:spPr/>
        <p:txBody>
          <a:bodyPr>
            <a:normAutofit/>
          </a:bodyPr>
          <a:lstStyle/>
          <a:p>
            <a:r>
              <a:rPr lang="en-US" b="1" dirty="0"/>
              <a:t>Logistic regression</a:t>
            </a:r>
            <a:r>
              <a:rPr lang="en-US" dirty="0"/>
              <a:t> is basically a supervised </a:t>
            </a:r>
            <a:r>
              <a:rPr lang="en-US" b="1" dirty="0"/>
              <a:t>classification</a:t>
            </a:r>
            <a:r>
              <a:rPr lang="en-US" dirty="0"/>
              <a:t> algorithm</a:t>
            </a:r>
            <a:r>
              <a:rPr lang="en-US" dirty="0" smtClean="0"/>
              <a:t>.</a:t>
            </a:r>
          </a:p>
          <a:p>
            <a:r>
              <a:rPr lang="en-US" b="1" dirty="0" smtClean="0"/>
              <a:t>Regression </a:t>
            </a:r>
            <a:r>
              <a:rPr lang="en-US" b="1" dirty="0"/>
              <a:t>and classification</a:t>
            </a:r>
            <a:r>
              <a:rPr lang="en-US" dirty="0"/>
              <a:t> are categorized under the same umbrella of supervised machine learning. </a:t>
            </a:r>
          </a:p>
          <a:p>
            <a:r>
              <a:rPr lang="en-US" b="1" dirty="0" smtClean="0"/>
              <a:t>Logistic </a:t>
            </a:r>
            <a:r>
              <a:rPr lang="en-US" b="1" dirty="0"/>
              <a:t>regression</a:t>
            </a:r>
            <a:r>
              <a:rPr lang="en-US" dirty="0"/>
              <a:t> becomes a </a:t>
            </a:r>
            <a:r>
              <a:rPr lang="en-US" b="1" dirty="0"/>
              <a:t>classification</a:t>
            </a:r>
            <a:r>
              <a:rPr lang="en-US" dirty="0"/>
              <a:t> technique only when a decision threshold is brought into the picture</a:t>
            </a:r>
            <a:r>
              <a:rPr lang="en-US" dirty="0" smtClean="0"/>
              <a:t>.</a:t>
            </a:r>
          </a:p>
        </p:txBody>
      </p:sp>
    </p:spTree>
    <p:extLst>
      <p:ext uri="{BB962C8B-B14F-4D97-AF65-F5344CB8AC3E}">
        <p14:creationId xmlns:p14="http://schemas.microsoft.com/office/powerpoint/2010/main" val="37480220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p:spPr>
        <p:txBody>
          <a:bodyPr>
            <a:normAutofit fontScale="90000"/>
          </a:bodyPr>
          <a:lstStyle/>
          <a:p>
            <a:pPr algn="ctr"/>
            <a:r>
              <a:rPr lang="en-US" dirty="0" smtClean="0"/>
              <a:t>Hypothesis Output</a:t>
            </a:r>
            <a:endParaRPr lang="en-US" dirty="0"/>
          </a:p>
        </p:txBody>
      </p:sp>
      <p:pic>
        <p:nvPicPr>
          <p:cNvPr id="4" name="Content Placeholder 3"/>
          <p:cNvPicPr>
            <a:picLocks noGrp="1" noChangeAspect="1"/>
          </p:cNvPicPr>
          <p:nvPr>
            <p:ph idx="1"/>
          </p:nvPr>
        </p:nvPicPr>
        <p:blipFill rotWithShape="1">
          <a:blip r:embed="rId2"/>
          <a:srcRect l="44211" t="68821" r="31210" b="23661"/>
          <a:stretch/>
        </p:blipFill>
        <p:spPr>
          <a:xfrm>
            <a:off x="2399213" y="1486861"/>
            <a:ext cx="7143972" cy="1661288"/>
          </a:xfrm>
          <a:prstGeom prst="rect">
            <a:avLst/>
          </a:prstGeom>
        </p:spPr>
      </p:pic>
      <p:sp>
        <p:nvSpPr>
          <p:cNvPr id="5" name="Content Placeholder 2"/>
          <p:cNvSpPr txBox="1">
            <a:spLocks/>
          </p:cNvSpPr>
          <p:nvPr/>
        </p:nvSpPr>
        <p:spPr>
          <a:xfrm>
            <a:off x="1123407" y="4010297"/>
            <a:ext cx="9496696" cy="7445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err="1" smtClean="0"/>
              <a:t>Probabiity</a:t>
            </a:r>
            <a:r>
              <a:rPr lang="en-US" sz="2400" dirty="0" smtClean="0"/>
              <a:t> of y=0 and probability of y=1 must add </a:t>
            </a:r>
            <a:r>
              <a:rPr lang="en-US" sz="2400" dirty="0" err="1" smtClean="0"/>
              <a:t>upto</a:t>
            </a:r>
            <a:r>
              <a:rPr lang="en-US" sz="2400" dirty="0" smtClean="0"/>
              <a:t> 1 . </a:t>
            </a:r>
          </a:p>
        </p:txBody>
      </p:sp>
    </p:spTree>
    <p:extLst>
      <p:ext uri="{BB962C8B-B14F-4D97-AF65-F5344CB8AC3E}">
        <p14:creationId xmlns:p14="http://schemas.microsoft.com/office/powerpoint/2010/main" val="12280055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32154"/>
          </a:xfrm>
        </p:spPr>
        <p:txBody>
          <a:bodyPr/>
          <a:lstStyle/>
          <a:p>
            <a:pPr algn="ctr"/>
            <a:r>
              <a:rPr lang="en-US" dirty="0" smtClean="0"/>
              <a:t>Decision Boundary</a:t>
            </a:r>
            <a:endParaRPr lang="en-US" dirty="0"/>
          </a:p>
        </p:txBody>
      </p:sp>
      <p:sp>
        <p:nvSpPr>
          <p:cNvPr id="3" name="Content Placeholder 2"/>
          <p:cNvSpPr>
            <a:spLocks noGrp="1"/>
          </p:cNvSpPr>
          <p:nvPr>
            <p:ph idx="1"/>
          </p:nvPr>
        </p:nvSpPr>
        <p:spPr>
          <a:xfrm>
            <a:off x="838200" y="1345474"/>
            <a:ext cx="10515600" cy="4831489"/>
          </a:xfrm>
        </p:spPr>
        <p:txBody>
          <a:bodyPr/>
          <a:lstStyle/>
          <a:p>
            <a:r>
              <a:rPr lang="en-US" dirty="0" smtClean="0"/>
              <a:t>Decision Boundary gives an idea of what Regression hypothesis function is computing</a:t>
            </a:r>
            <a:endParaRPr lang="en-US" dirty="0"/>
          </a:p>
        </p:txBody>
      </p:sp>
      <p:pic>
        <p:nvPicPr>
          <p:cNvPr id="4" name="Picture 3"/>
          <p:cNvPicPr>
            <a:picLocks noChangeAspect="1"/>
          </p:cNvPicPr>
          <p:nvPr/>
        </p:nvPicPr>
        <p:blipFill rotWithShape="1">
          <a:blip r:embed="rId2"/>
          <a:srcRect l="24634" t="49732" r="38922" b="30268"/>
          <a:stretch/>
        </p:blipFill>
        <p:spPr>
          <a:xfrm>
            <a:off x="2582090" y="2118360"/>
            <a:ext cx="7027819" cy="2015962"/>
          </a:xfrm>
          <a:prstGeom prst="rect">
            <a:avLst/>
          </a:prstGeom>
        </p:spPr>
      </p:pic>
      <p:sp>
        <p:nvSpPr>
          <p:cNvPr id="5" name="Content Placeholder 2"/>
          <p:cNvSpPr txBox="1">
            <a:spLocks/>
          </p:cNvSpPr>
          <p:nvPr/>
        </p:nvSpPr>
        <p:spPr>
          <a:xfrm>
            <a:off x="990600" y="4258419"/>
            <a:ext cx="10515600" cy="20709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Whenever z  </a:t>
            </a:r>
            <a:r>
              <a:rPr lang="en-US" dirty="0" smtClean="0"/>
              <a:t>&gt;= 0 </a:t>
            </a:r>
            <a:r>
              <a:rPr lang="en-US" dirty="0"/>
              <a:t>, 1 &gt; g(z) &gt;= 0.5 </a:t>
            </a:r>
            <a:endParaRPr lang="en-US" dirty="0" smtClean="0"/>
          </a:p>
          <a:p>
            <a:r>
              <a:rPr lang="en-US" dirty="0" smtClean="0"/>
              <a:t>So when z is positive, g of z , sigmoid function is &gt;= 0.5</a:t>
            </a:r>
          </a:p>
          <a:p>
            <a:r>
              <a:rPr lang="en-US" dirty="0" smtClean="0"/>
              <a:t>Hypothesis will predict y =1 whenever theta transpose x is  &gt;=0</a:t>
            </a:r>
          </a:p>
          <a:p>
            <a:r>
              <a:rPr lang="en-US" dirty="0" smtClean="0"/>
              <a:t>Hypothesis will predict y=0 whenever theta transpose x is &lt; 0</a:t>
            </a:r>
            <a:endParaRPr lang="en-US" dirty="0"/>
          </a:p>
        </p:txBody>
      </p:sp>
    </p:spTree>
    <p:extLst>
      <p:ext uri="{BB962C8B-B14F-4D97-AF65-F5344CB8AC3E}">
        <p14:creationId xmlns:p14="http://schemas.microsoft.com/office/powerpoint/2010/main" val="40353647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5210" y="365126"/>
            <a:ext cx="10478589" cy="523148"/>
          </a:xfrm>
        </p:spPr>
        <p:txBody>
          <a:bodyPr>
            <a:normAutofit fontScale="90000"/>
          </a:bodyPr>
          <a:lstStyle/>
          <a:p>
            <a:pPr algn="ctr"/>
            <a:r>
              <a:rPr lang="en-US" dirty="0" smtClean="0"/>
              <a:t>Applying Logistic Regression : </a:t>
            </a:r>
            <a:br>
              <a:rPr lang="en-US" dirty="0" smtClean="0"/>
            </a:br>
            <a:r>
              <a:rPr lang="en-US" dirty="0" smtClean="0"/>
              <a:t>Decision Boundary</a:t>
            </a:r>
            <a:endParaRPr lang="en-US" dirty="0"/>
          </a:p>
        </p:txBody>
      </p:sp>
      <p:pic>
        <p:nvPicPr>
          <p:cNvPr id="4" name="Content Placeholder 3"/>
          <p:cNvPicPr>
            <a:picLocks noGrp="1" noChangeAspect="1"/>
          </p:cNvPicPr>
          <p:nvPr>
            <p:ph idx="1"/>
          </p:nvPr>
        </p:nvPicPr>
        <p:blipFill rotWithShape="1">
          <a:blip r:embed="rId2"/>
          <a:srcRect l="24065" t="37298" r="30534" b="37785"/>
          <a:stretch/>
        </p:blipFill>
        <p:spPr>
          <a:xfrm>
            <a:off x="705395" y="1097799"/>
            <a:ext cx="7432766" cy="2070672"/>
          </a:xfrm>
          <a:prstGeom prst="rect">
            <a:avLst/>
          </a:prstGeom>
        </p:spPr>
      </p:pic>
      <p:sp>
        <p:nvSpPr>
          <p:cNvPr id="5" name="Rectangle 4"/>
          <p:cNvSpPr/>
          <p:nvPr/>
        </p:nvSpPr>
        <p:spPr>
          <a:xfrm>
            <a:off x="522514" y="2946403"/>
            <a:ext cx="10831285" cy="1569660"/>
          </a:xfrm>
          <a:prstGeom prst="rect">
            <a:avLst/>
          </a:prstGeom>
        </p:spPr>
        <p:txBody>
          <a:bodyPr wrap="square">
            <a:spAutoFit/>
          </a:bodyPr>
          <a:lstStyle/>
          <a:p>
            <a:r>
              <a:rPr lang="en-US" sz="1600" b="0" i="0" dirty="0" smtClean="0">
                <a:effectLst/>
                <a:latin typeface="OpenSans"/>
              </a:rPr>
              <a:t>Choose theta0 = -3, theta1 </a:t>
            </a:r>
            <a:r>
              <a:rPr lang="en-US" sz="1600" dirty="0" smtClean="0">
                <a:latin typeface="OpenSans"/>
              </a:rPr>
              <a:t>=</a:t>
            </a:r>
            <a:r>
              <a:rPr lang="en-US" sz="1600" b="0" i="0" dirty="0" smtClean="0">
                <a:effectLst/>
                <a:latin typeface="OpenSans"/>
              </a:rPr>
              <a:t> 1, theta2 = 1. Therefore parameter vector is theta equals -3, 1, 1.</a:t>
            </a:r>
          </a:p>
          <a:p>
            <a:endParaRPr lang="en-US" sz="1600" dirty="0">
              <a:latin typeface="OpenSans"/>
            </a:endParaRPr>
          </a:p>
          <a:p>
            <a:r>
              <a:rPr lang="en-US" sz="1600" dirty="0">
                <a:latin typeface="OpenSans"/>
              </a:rPr>
              <a:t>So for any example, which features x1 and x2 that satisfy this equation, that -3 + x1 + x2 &gt;=0, our </a:t>
            </a:r>
          </a:p>
          <a:p>
            <a:r>
              <a:rPr lang="en-US" sz="1600" dirty="0">
                <a:latin typeface="OpenSans"/>
              </a:rPr>
              <a:t>hypothesis will think that y equals 1</a:t>
            </a:r>
          </a:p>
          <a:p>
            <a:endParaRPr lang="en-US" sz="1600" dirty="0">
              <a:latin typeface="OpenSans"/>
            </a:endParaRPr>
          </a:p>
          <a:p>
            <a:r>
              <a:rPr lang="en-US" sz="1600" dirty="0">
                <a:latin typeface="OpenSans"/>
              </a:rPr>
              <a:t>We can rewrite       x1+x2 &gt;= 3, therefore y=1 whenever x1+x2 &gt;= </a:t>
            </a:r>
            <a:r>
              <a:rPr lang="en-US" sz="1600" dirty="0" smtClean="0">
                <a:latin typeface="OpenSans"/>
              </a:rPr>
              <a:t>3</a:t>
            </a:r>
            <a:endParaRPr lang="en-US" sz="1600" b="0" i="0" dirty="0">
              <a:effectLst/>
              <a:latin typeface="OpenSans"/>
            </a:endParaRPr>
          </a:p>
        </p:txBody>
      </p:sp>
      <p:pic>
        <p:nvPicPr>
          <p:cNvPr id="6" name="Picture 5"/>
          <p:cNvPicPr>
            <a:picLocks noChangeAspect="1"/>
          </p:cNvPicPr>
          <p:nvPr/>
        </p:nvPicPr>
        <p:blipFill rotWithShape="1">
          <a:blip r:embed="rId3"/>
          <a:srcRect l="23829" t="33840" r="60910" b="42053"/>
          <a:stretch/>
        </p:blipFill>
        <p:spPr>
          <a:xfrm>
            <a:off x="1084218" y="4675713"/>
            <a:ext cx="3513907" cy="2157950"/>
          </a:xfrm>
          <a:prstGeom prst="rect">
            <a:avLst/>
          </a:prstGeom>
        </p:spPr>
      </p:pic>
    </p:spTree>
    <p:extLst>
      <p:ext uri="{BB962C8B-B14F-4D97-AF65-F5344CB8AC3E}">
        <p14:creationId xmlns:p14="http://schemas.microsoft.com/office/powerpoint/2010/main" val="20148162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6029"/>
          </a:xfrm>
        </p:spPr>
        <p:txBody>
          <a:bodyPr/>
          <a:lstStyle/>
          <a:p>
            <a:pPr algn="ctr"/>
            <a:r>
              <a:rPr lang="en-US" dirty="0" smtClean="0"/>
              <a:t>Non Linear Decision boundaries</a:t>
            </a:r>
            <a:endParaRPr lang="en-US" dirty="0"/>
          </a:p>
        </p:txBody>
      </p:sp>
      <p:sp>
        <p:nvSpPr>
          <p:cNvPr id="5" name="Content Placeholder 4"/>
          <p:cNvSpPr>
            <a:spLocks noGrp="1"/>
          </p:cNvSpPr>
          <p:nvPr>
            <p:ph idx="1"/>
          </p:nvPr>
        </p:nvSpPr>
        <p:spPr>
          <a:xfrm>
            <a:off x="838200" y="1489166"/>
            <a:ext cx="10515600" cy="4902383"/>
          </a:xfrm>
        </p:spPr>
        <p:txBody>
          <a:bodyPr>
            <a:normAutofit fontScale="92500" lnSpcReduction="10000"/>
          </a:bodyPr>
          <a:lstStyle/>
          <a:p>
            <a:r>
              <a:rPr lang="en-US" dirty="0" smtClean="0"/>
              <a:t>If Theta0 =-1 and Theta1=0 and Theta2=0 and Theta3=1 and Theta4=1</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Hypothesis </a:t>
            </a:r>
            <a:r>
              <a:rPr lang="en-US" dirty="0"/>
              <a:t>will predict that </a:t>
            </a:r>
            <a:r>
              <a:rPr lang="en-US" dirty="0" smtClean="0"/>
              <a:t>y=1 </a:t>
            </a:r>
            <a:r>
              <a:rPr lang="en-US" dirty="0"/>
              <a:t>whenever -1 + x1 squared + x2 squared is greater than or equal to 0. </a:t>
            </a:r>
            <a:endParaRPr lang="en-US" dirty="0" smtClean="0"/>
          </a:p>
          <a:p>
            <a:pPr marL="0" indent="0">
              <a:buNone/>
            </a:pPr>
            <a:endParaRPr lang="en-US" dirty="0"/>
          </a:p>
          <a:p>
            <a:endParaRPr lang="en-US" dirty="0"/>
          </a:p>
        </p:txBody>
      </p:sp>
      <p:pic>
        <p:nvPicPr>
          <p:cNvPr id="6" name="Picture 5"/>
          <p:cNvPicPr>
            <a:picLocks noChangeAspect="1"/>
          </p:cNvPicPr>
          <p:nvPr/>
        </p:nvPicPr>
        <p:blipFill rotWithShape="1">
          <a:blip r:embed="rId2"/>
          <a:srcRect l="26039" t="37767" r="32999" b="37411"/>
          <a:stretch/>
        </p:blipFill>
        <p:spPr>
          <a:xfrm>
            <a:off x="1606733" y="2082372"/>
            <a:ext cx="8530044" cy="2906069"/>
          </a:xfrm>
          <a:prstGeom prst="rect">
            <a:avLst/>
          </a:prstGeom>
        </p:spPr>
      </p:pic>
      <p:pic>
        <p:nvPicPr>
          <p:cNvPr id="3" name="Picture 2"/>
          <p:cNvPicPr>
            <a:picLocks noChangeAspect="1"/>
          </p:cNvPicPr>
          <p:nvPr/>
        </p:nvPicPr>
        <p:blipFill rotWithShape="1">
          <a:blip r:embed="rId3"/>
          <a:srcRect l="36680" t="53304" r="31594" b="36696"/>
          <a:stretch/>
        </p:blipFill>
        <p:spPr>
          <a:xfrm>
            <a:off x="4391947" y="4128575"/>
            <a:ext cx="5849333" cy="1036592"/>
          </a:xfrm>
          <a:prstGeom prst="rect">
            <a:avLst/>
          </a:prstGeom>
        </p:spPr>
      </p:pic>
    </p:spTree>
    <p:extLst>
      <p:ext uri="{BB962C8B-B14F-4D97-AF65-F5344CB8AC3E}">
        <p14:creationId xmlns:p14="http://schemas.microsoft.com/office/powerpoint/2010/main" val="380087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2853"/>
          </a:xfrm>
        </p:spPr>
        <p:txBody>
          <a:bodyPr>
            <a:normAutofit/>
          </a:bodyPr>
          <a:lstStyle/>
          <a:p>
            <a:pPr algn="ctr"/>
            <a:r>
              <a:rPr lang="en-US" dirty="0"/>
              <a:t>Non Linear Decision boundaries</a:t>
            </a:r>
          </a:p>
        </p:txBody>
      </p:sp>
      <p:sp>
        <p:nvSpPr>
          <p:cNvPr id="3" name="Content Placeholder 2"/>
          <p:cNvSpPr>
            <a:spLocks noGrp="1"/>
          </p:cNvSpPr>
          <p:nvPr>
            <p:ph idx="1"/>
          </p:nvPr>
        </p:nvSpPr>
        <p:spPr>
          <a:xfrm>
            <a:off x="838200" y="1175657"/>
            <a:ext cx="10515600" cy="5512526"/>
          </a:xfrm>
        </p:spPr>
        <p:txBody>
          <a:bodyPr>
            <a:normAutofit/>
          </a:bodyPr>
          <a:lstStyle/>
          <a:p>
            <a:r>
              <a:rPr lang="en-US" dirty="0" smtClean="0"/>
              <a:t>On plotting </a:t>
            </a:r>
            <a:r>
              <a:rPr lang="en-US" dirty="0"/>
              <a:t>the curve for x1 squared plus x2 </a:t>
            </a:r>
            <a:r>
              <a:rPr lang="en-US" dirty="0" smtClean="0"/>
              <a:t>squared=1</a:t>
            </a:r>
            <a:r>
              <a:rPr lang="en-US" dirty="0"/>
              <a:t> </a:t>
            </a:r>
            <a:r>
              <a:rPr lang="en-US" dirty="0" smtClean="0"/>
              <a:t>;</a:t>
            </a:r>
            <a:r>
              <a:rPr lang="en-US" dirty="0" smtClean="0"/>
              <a:t> </a:t>
            </a:r>
            <a:r>
              <a:rPr lang="en-US" dirty="0"/>
              <a:t>x^2 + y^2 = </a:t>
            </a:r>
            <a:r>
              <a:rPr lang="en-US" dirty="0" smtClean="0"/>
              <a:t>1</a:t>
            </a:r>
            <a:endParaRPr lang="en-US" dirty="0"/>
          </a:p>
          <a:p>
            <a:r>
              <a:rPr lang="en-US" dirty="0" smtClean="0"/>
              <a:t>It is </a:t>
            </a:r>
            <a:r>
              <a:rPr lang="en-US" dirty="0"/>
              <a:t>the equation for </a:t>
            </a:r>
            <a:r>
              <a:rPr lang="en-US" dirty="0" smtClean="0"/>
              <a:t>circle </a:t>
            </a:r>
            <a:r>
              <a:rPr lang="en-US" dirty="0"/>
              <a:t>of radius one, centered around the origin. </a:t>
            </a:r>
          </a:p>
          <a:p>
            <a:r>
              <a:rPr lang="en-US" dirty="0"/>
              <a:t>So that </a:t>
            </a:r>
            <a:r>
              <a:rPr lang="en-US" dirty="0" smtClean="0"/>
              <a:t>is the </a:t>
            </a:r>
            <a:r>
              <a:rPr lang="en-US" dirty="0"/>
              <a:t>decision </a:t>
            </a:r>
            <a:r>
              <a:rPr lang="en-US" dirty="0" smtClean="0"/>
              <a:t>boundary, everything </a:t>
            </a:r>
            <a:r>
              <a:rPr lang="en-US" dirty="0"/>
              <a:t>outside the </a:t>
            </a:r>
            <a:r>
              <a:rPr lang="en-US" dirty="0" smtClean="0"/>
              <a:t>circle is predicted as y=1</a:t>
            </a:r>
            <a:r>
              <a:rPr lang="en-US" dirty="0"/>
              <a:t> </a:t>
            </a:r>
            <a:r>
              <a:rPr lang="en-US" dirty="0" smtClean="0"/>
              <a:t>everything inside </a:t>
            </a:r>
            <a:r>
              <a:rPr lang="en-US" dirty="0"/>
              <a:t>the circle is </a:t>
            </a:r>
            <a:r>
              <a:rPr lang="en-US" dirty="0" smtClean="0"/>
              <a:t> predicted as y=0.</a:t>
            </a:r>
            <a:r>
              <a:rPr lang="en-US" dirty="0"/>
              <a:t> </a:t>
            </a:r>
          </a:p>
          <a:p>
            <a:r>
              <a:rPr lang="en-US" dirty="0"/>
              <a:t>So by adding these more complex, or these polynomial terms to </a:t>
            </a:r>
            <a:r>
              <a:rPr lang="en-US" dirty="0" smtClean="0"/>
              <a:t>the  </a:t>
            </a:r>
            <a:r>
              <a:rPr lang="en-US" dirty="0"/>
              <a:t>features </a:t>
            </a:r>
            <a:r>
              <a:rPr lang="en-US" dirty="0" smtClean="0"/>
              <a:t>, you  </a:t>
            </a:r>
            <a:r>
              <a:rPr lang="en-US" dirty="0"/>
              <a:t>get more complex decision boundaries </a:t>
            </a:r>
            <a:r>
              <a:rPr lang="en-US" dirty="0" smtClean="0"/>
              <a:t>like a circle.</a:t>
            </a:r>
            <a:endParaRPr lang="en-US" dirty="0"/>
          </a:p>
          <a:p>
            <a:endParaRPr lang="en-US" dirty="0"/>
          </a:p>
        </p:txBody>
      </p:sp>
      <p:pic>
        <p:nvPicPr>
          <p:cNvPr id="4" name="Picture 3"/>
          <p:cNvPicPr>
            <a:picLocks noChangeAspect="1"/>
          </p:cNvPicPr>
          <p:nvPr/>
        </p:nvPicPr>
        <p:blipFill rotWithShape="1">
          <a:blip r:embed="rId2"/>
          <a:srcRect l="25636" t="37947" r="61914" b="39196"/>
          <a:stretch/>
        </p:blipFill>
        <p:spPr>
          <a:xfrm>
            <a:off x="4441372" y="4299363"/>
            <a:ext cx="2599509" cy="2036123"/>
          </a:xfrm>
          <a:prstGeom prst="rect">
            <a:avLst/>
          </a:prstGeom>
        </p:spPr>
      </p:pic>
    </p:spTree>
    <p:extLst>
      <p:ext uri="{BB962C8B-B14F-4D97-AF65-F5344CB8AC3E}">
        <p14:creationId xmlns:p14="http://schemas.microsoft.com/office/powerpoint/2010/main" val="39469218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0532"/>
          </a:xfrm>
        </p:spPr>
        <p:txBody>
          <a:bodyPr>
            <a:normAutofit/>
          </a:bodyPr>
          <a:lstStyle/>
          <a:p>
            <a:pPr algn="ctr"/>
            <a:r>
              <a:rPr lang="en-US" dirty="0"/>
              <a:t>Non Linear Decision boundaries</a:t>
            </a:r>
          </a:p>
        </p:txBody>
      </p:sp>
      <p:sp>
        <p:nvSpPr>
          <p:cNvPr id="6" name="Rectangle 3"/>
          <p:cNvSpPr>
            <a:spLocks noGrp="1" noChangeArrowheads="1"/>
          </p:cNvSpPr>
          <p:nvPr>
            <p:ph idx="1"/>
          </p:nvPr>
        </p:nvSpPr>
        <p:spPr bwMode="auto">
          <a:xfrm>
            <a:off x="838200" y="1281907"/>
            <a:ext cx="11218816" cy="45550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333333"/>
                </a:solidFill>
                <a:effectLst/>
                <a:latin typeface="OpenSan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33333"/>
                </a:solidFill>
                <a:effectLst/>
                <a:latin typeface="OpenSans"/>
              </a:rPr>
              <a:t>But the training set is not what we can use to define the decision boundary.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rgbClr val="333333"/>
              </a:solidFill>
              <a:effectLst/>
              <a:latin typeface="Open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33333"/>
                </a:solidFill>
                <a:effectLst/>
                <a:latin typeface="OpenSans"/>
              </a:rPr>
              <a:t>The training set may be used to fit the parameters theta.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333333"/>
              </a:solidFill>
              <a:latin typeface="Open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33333"/>
                </a:solidFill>
                <a:effectLst/>
                <a:latin typeface="OpenSans"/>
              </a:rPr>
              <a:t>Once you have the parameters theta, one can define the decisions boundary.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33333"/>
                </a:solidFill>
                <a:effectLst/>
                <a:latin typeface="OpenSans"/>
              </a:rPr>
              <a:t>The training set is just for visualization.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4138706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183"/>
            <a:ext cx="10515600" cy="588464"/>
          </a:xfrm>
        </p:spPr>
        <p:txBody>
          <a:bodyPr>
            <a:normAutofit fontScale="90000"/>
          </a:bodyPr>
          <a:lstStyle/>
          <a:p>
            <a:r>
              <a:rPr lang="en-US" dirty="0"/>
              <a:t>Non Linear Decision boundaries</a:t>
            </a:r>
          </a:p>
        </p:txBody>
      </p:sp>
      <p:pic>
        <p:nvPicPr>
          <p:cNvPr id="4" name="Content Placeholder 3"/>
          <p:cNvPicPr>
            <a:picLocks noGrp="1" noChangeAspect="1"/>
          </p:cNvPicPr>
          <p:nvPr>
            <p:ph idx="1"/>
          </p:nvPr>
        </p:nvPicPr>
        <p:blipFill rotWithShape="1">
          <a:blip r:embed="rId2"/>
          <a:srcRect l="37433" t="65589" r="31640" b="22977"/>
          <a:stretch/>
        </p:blipFill>
        <p:spPr>
          <a:xfrm>
            <a:off x="1876217" y="3520832"/>
            <a:ext cx="7253857" cy="1372093"/>
          </a:xfrm>
          <a:prstGeom prst="rect">
            <a:avLst/>
          </a:prstGeom>
        </p:spPr>
      </p:pic>
      <p:sp>
        <p:nvSpPr>
          <p:cNvPr id="5" name="Rectangle 4"/>
          <p:cNvSpPr/>
          <p:nvPr/>
        </p:nvSpPr>
        <p:spPr>
          <a:xfrm>
            <a:off x="838200" y="1132285"/>
            <a:ext cx="10813868" cy="2585323"/>
          </a:xfrm>
          <a:prstGeom prst="rect">
            <a:avLst/>
          </a:prstGeom>
        </p:spPr>
        <p:txBody>
          <a:bodyPr wrap="square">
            <a:spAutoFit/>
          </a:bodyPr>
          <a:lstStyle/>
          <a:p>
            <a:pPr algn="just"/>
            <a:r>
              <a:rPr lang="en-US" sz="2400" dirty="0" smtClean="0">
                <a:latin typeface="OpenSans"/>
              </a:rPr>
              <a:t>There can be higher </a:t>
            </a:r>
            <a:r>
              <a:rPr lang="en-US" sz="2400" dirty="0">
                <a:latin typeface="OpenSans"/>
              </a:rPr>
              <a:t>polynomials, then it's possible to show that you can </a:t>
            </a:r>
            <a:r>
              <a:rPr lang="en-US" sz="2400" dirty="0" smtClean="0">
                <a:latin typeface="OpenSans"/>
              </a:rPr>
              <a:t>get </a:t>
            </a:r>
            <a:r>
              <a:rPr lang="en-US" sz="2400" dirty="0">
                <a:latin typeface="OpenSans"/>
              </a:rPr>
              <a:t>even more complex decision boundaries and the regression can be </a:t>
            </a:r>
            <a:r>
              <a:rPr lang="en-US" sz="2400" dirty="0" smtClean="0">
                <a:latin typeface="OpenSans"/>
              </a:rPr>
              <a:t>used </a:t>
            </a:r>
            <a:r>
              <a:rPr lang="en-US" sz="2400" dirty="0">
                <a:latin typeface="OpenSans"/>
              </a:rPr>
              <a:t>to find decision boundaries that may, for example, be an ellipse. </a:t>
            </a:r>
            <a:endParaRPr lang="en-US" sz="2400" dirty="0" smtClean="0">
              <a:latin typeface="OpenSans"/>
            </a:endParaRPr>
          </a:p>
          <a:p>
            <a:pPr algn="just"/>
            <a:endParaRPr lang="en-US" sz="2400" dirty="0">
              <a:latin typeface="OpenSans"/>
            </a:endParaRPr>
          </a:p>
          <a:p>
            <a:pPr algn="just"/>
            <a:r>
              <a:rPr lang="en-US" sz="2400" dirty="0" smtClean="0">
                <a:latin typeface="OpenSans"/>
              </a:rPr>
              <a:t>For </a:t>
            </a:r>
            <a:r>
              <a:rPr lang="en-US" sz="2400" dirty="0">
                <a:latin typeface="OpenSans"/>
              </a:rPr>
              <a:t>even more complete examples maybe you can also get this decision boundaries that could look like more complex shapes</a:t>
            </a:r>
            <a:r>
              <a:rPr lang="en-US" sz="2400" dirty="0" smtClean="0"/>
              <a:t>.</a:t>
            </a:r>
            <a:endParaRPr lang="en-US" sz="2400" dirty="0"/>
          </a:p>
          <a:p>
            <a:endParaRPr lang="en-US" b="0" i="0" dirty="0">
              <a:effectLst/>
              <a:latin typeface="OpenSans"/>
            </a:endParaRPr>
          </a:p>
        </p:txBody>
      </p:sp>
      <p:pic>
        <p:nvPicPr>
          <p:cNvPr id="6" name="Picture 5"/>
          <p:cNvPicPr>
            <a:picLocks noChangeAspect="1"/>
          </p:cNvPicPr>
          <p:nvPr/>
        </p:nvPicPr>
        <p:blipFill rotWithShape="1">
          <a:blip r:embed="rId3"/>
          <a:srcRect l="25265" t="59743" r="64090" b="23161"/>
          <a:stretch/>
        </p:blipFill>
        <p:spPr>
          <a:xfrm>
            <a:off x="6737808" y="4929377"/>
            <a:ext cx="2111189" cy="1906220"/>
          </a:xfrm>
          <a:prstGeom prst="rect">
            <a:avLst/>
          </a:prstGeom>
        </p:spPr>
      </p:pic>
      <p:pic>
        <p:nvPicPr>
          <p:cNvPr id="7" name="Picture 6"/>
          <p:cNvPicPr>
            <a:picLocks noChangeAspect="1"/>
          </p:cNvPicPr>
          <p:nvPr/>
        </p:nvPicPr>
        <p:blipFill rotWithShape="1">
          <a:blip r:embed="rId4"/>
          <a:srcRect l="24851" t="58640" r="66054" b="24448"/>
          <a:stretch/>
        </p:blipFill>
        <p:spPr>
          <a:xfrm>
            <a:off x="1876217" y="4892925"/>
            <a:ext cx="2339788" cy="1995832"/>
          </a:xfrm>
          <a:prstGeom prst="rect">
            <a:avLst/>
          </a:prstGeom>
        </p:spPr>
      </p:pic>
    </p:spTree>
    <p:extLst>
      <p:ext uri="{BB962C8B-B14F-4D97-AF65-F5344CB8AC3E}">
        <p14:creationId xmlns:p14="http://schemas.microsoft.com/office/powerpoint/2010/main" val="7036739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0629"/>
            <a:ext cx="10515600" cy="613955"/>
          </a:xfrm>
        </p:spPr>
        <p:txBody>
          <a:bodyPr>
            <a:normAutofit fontScale="90000"/>
          </a:bodyPr>
          <a:lstStyle/>
          <a:p>
            <a:pPr algn="ctr"/>
            <a:r>
              <a:rPr lang="en-US" dirty="0" smtClean="0"/>
              <a:t>Conclusion : Non Linear Decision boundaries</a:t>
            </a:r>
            <a:endParaRPr lang="en-US" dirty="0"/>
          </a:p>
        </p:txBody>
      </p:sp>
      <p:pic>
        <p:nvPicPr>
          <p:cNvPr id="4" name="Picture 3"/>
          <p:cNvPicPr>
            <a:picLocks noChangeAspect="1"/>
          </p:cNvPicPr>
          <p:nvPr/>
        </p:nvPicPr>
        <p:blipFill rotWithShape="1">
          <a:blip r:embed="rId2"/>
          <a:srcRect l="25134" t="31873" r="10713" b="23039"/>
          <a:stretch/>
        </p:blipFill>
        <p:spPr>
          <a:xfrm>
            <a:off x="697709" y="744584"/>
            <a:ext cx="10810668" cy="6113415"/>
          </a:xfrm>
          <a:prstGeom prst="rect">
            <a:avLst/>
          </a:prstGeom>
        </p:spPr>
      </p:pic>
    </p:spTree>
    <p:extLst>
      <p:ext uri="{BB962C8B-B14F-4D97-AF65-F5344CB8AC3E}">
        <p14:creationId xmlns:p14="http://schemas.microsoft.com/office/powerpoint/2010/main" val="9668285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 Non Linear Decision boundaries</a:t>
            </a:r>
          </a:p>
        </p:txBody>
      </p:sp>
      <p:pic>
        <p:nvPicPr>
          <p:cNvPr id="4" name="Content Placeholder 3"/>
          <p:cNvPicPr>
            <a:picLocks noGrp="1" noChangeAspect="1"/>
          </p:cNvPicPr>
          <p:nvPr>
            <p:ph idx="1"/>
          </p:nvPr>
        </p:nvPicPr>
        <p:blipFill rotWithShape="1">
          <a:blip r:embed="rId2"/>
          <a:srcRect l="25134" t="75170" r="40712" b="7591"/>
          <a:stretch/>
        </p:blipFill>
        <p:spPr>
          <a:xfrm>
            <a:off x="525240" y="1907176"/>
            <a:ext cx="10487762" cy="4428309"/>
          </a:xfrm>
          <a:prstGeom prst="rect">
            <a:avLst/>
          </a:prstGeom>
        </p:spPr>
      </p:pic>
    </p:spTree>
    <p:extLst>
      <p:ext uri="{BB962C8B-B14F-4D97-AF65-F5344CB8AC3E}">
        <p14:creationId xmlns:p14="http://schemas.microsoft.com/office/powerpoint/2010/main" val="11047888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718456"/>
          </a:xfrm>
        </p:spPr>
        <p:txBody>
          <a:bodyPr>
            <a:normAutofit/>
          </a:bodyPr>
          <a:lstStyle/>
          <a:p>
            <a:pPr algn="ctr"/>
            <a:r>
              <a:rPr lang="en-US" dirty="0" smtClean="0"/>
              <a:t>Non Linear Decision boundaries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25537" t="31874" r="10309" b="10447"/>
          <a:stretch/>
        </p:blipFill>
        <p:spPr>
          <a:xfrm>
            <a:off x="307198" y="718457"/>
            <a:ext cx="11046602" cy="5904412"/>
          </a:xfrm>
          <a:prstGeom prst="rect">
            <a:avLst/>
          </a:prstGeom>
        </p:spPr>
      </p:pic>
    </p:spTree>
    <p:extLst>
      <p:ext uri="{BB962C8B-B14F-4D97-AF65-F5344CB8AC3E}">
        <p14:creationId xmlns:p14="http://schemas.microsoft.com/office/powerpoint/2010/main" val="5872979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629"/>
            <a:ext cx="10515600" cy="660141"/>
          </a:xfrm>
        </p:spPr>
        <p:txBody>
          <a:bodyPr>
            <a:normAutofit fontScale="90000"/>
          </a:bodyPr>
          <a:lstStyle/>
          <a:p>
            <a:pPr algn="ctr"/>
            <a:r>
              <a:rPr lang="en-US" dirty="0" smtClean="0"/>
              <a:t>Linear Regression Vs Logistic Regression</a:t>
            </a:r>
            <a:endParaRPr lang="en-US" dirty="0"/>
          </a:p>
        </p:txBody>
      </p:sp>
      <p:pic>
        <p:nvPicPr>
          <p:cNvPr id="8" name="Content Placeholder 7"/>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36097" b="53396"/>
          <a:stretch/>
        </p:blipFill>
        <p:spPr>
          <a:xfrm>
            <a:off x="2474842" y="2018623"/>
            <a:ext cx="6104382" cy="922949"/>
          </a:xfr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78431" b="3922"/>
          <a:stretch/>
        </p:blipFill>
        <p:spPr>
          <a:xfrm>
            <a:off x="2474842" y="5160279"/>
            <a:ext cx="6104381" cy="1504034"/>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62159" b="32889"/>
          <a:stretch/>
        </p:blipFill>
        <p:spPr>
          <a:xfrm>
            <a:off x="2474843" y="4102757"/>
            <a:ext cx="6104381" cy="410484"/>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68635" b="24508"/>
          <a:stretch/>
        </p:blipFill>
        <p:spPr>
          <a:xfrm>
            <a:off x="2474842" y="4551002"/>
            <a:ext cx="6104382" cy="582382"/>
          </a:xfrm>
          <a:prstGeom prst="rect">
            <a:avLst/>
          </a:prstGeom>
        </p:spPr>
      </p:pic>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48027" b="39228"/>
          <a:stretch/>
        </p:blipFill>
        <p:spPr>
          <a:xfrm>
            <a:off x="2474842" y="2976784"/>
            <a:ext cx="6104382" cy="1085632"/>
          </a:xfrm>
          <a:prstGeom prst="rect">
            <a:avLst/>
          </a:prstGeom>
        </p:spPr>
      </p:pic>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t="18628" b="66078"/>
          <a:stretch/>
        </p:blipFill>
        <p:spPr>
          <a:xfrm>
            <a:off x="2474842" y="668152"/>
            <a:ext cx="6104382" cy="1328705"/>
          </a:xfrm>
          <a:prstGeom prst="rect">
            <a:avLst/>
          </a:prstGeom>
        </p:spPr>
      </p:pic>
    </p:spTree>
    <p:extLst>
      <p:ext uri="{BB962C8B-B14F-4D97-AF65-F5344CB8AC3E}">
        <p14:creationId xmlns:p14="http://schemas.microsoft.com/office/powerpoint/2010/main" val="23553287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8281"/>
          </a:xfrm>
        </p:spPr>
        <p:txBody>
          <a:bodyPr/>
          <a:lstStyle/>
          <a:p>
            <a:pPr algn="ctr"/>
            <a:r>
              <a:rPr lang="en-US" dirty="0" smtClean="0"/>
              <a:t>Cost Function in Logistic Regression</a:t>
            </a:r>
            <a:endParaRPr lang="en-US" dirty="0"/>
          </a:p>
        </p:txBody>
      </p:sp>
      <p:sp>
        <p:nvSpPr>
          <p:cNvPr id="3" name="Content Placeholder 2"/>
          <p:cNvSpPr>
            <a:spLocks noGrp="1"/>
          </p:cNvSpPr>
          <p:nvPr>
            <p:ph idx="1"/>
          </p:nvPr>
        </p:nvSpPr>
        <p:spPr>
          <a:xfrm>
            <a:off x="838200" y="1267097"/>
            <a:ext cx="10515600" cy="4909866"/>
          </a:xfrm>
        </p:spPr>
        <p:txBody>
          <a:bodyPr/>
          <a:lstStyle/>
          <a:p>
            <a:pPr algn="just"/>
            <a:r>
              <a:rPr lang="en-US" dirty="0" smtClean="0"/>
              <a:t>After knowing what is h(x) like, our goal is to automatically choose  the parameters Theta, so that given a training set, we can automatically fit the parameters to our data.</a:t>
            </a:r>
          </a:p>
          <a:p>
            <a:endParaRPr lang="en-US" dirty="0"/>
          </a:p>
          <a:p>
            <a:pPr algn="just"/>
            <a:r>
              <a:rPr lang="en-US" dirty="0"/>
              <a:t>We cannot use the same cost function that we use for linear regression because the Logistic Function will cause the output to be wavy, causing many local optima. In other words, it will not be a convex function.</a:t>
            </a:r>
          </a:p>
        </p:txBody>
      </p:sp>
    </p:spTree>
    <p:extLst>
      <p:ext uri="{BB962C8B-B14F-4D97-AF65-F5344CB8AC3E}">
        <p14:creationId xmlns:p14="http://schemas.microsoft.com/office/powerpoint/2010/main" val="40696390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662750"/>
          </a:xfrm>
        </p:spPr>
        <p:txBody>
          <a:bodyPr>
            <a:normAutofit fontScale="90000"/>
          </a:bodyPr>
          <a:lstStyle/>
          <a:p>
            <a:pPr algn="ctr"/>
            <a:r>
              <a:rPr lang="en-US" dirty="0"/>
              <a:t>Cost Function in Logistic Regression</a:t>
            </a:r>
          </a:p>
        </p:txBody>
      </p:sp>
      <p:sp>
        <p:nvSpPr>
          <p:cNvPr id="3" name="Content Placeholder 2"/>
          <p:cNvSpPr>
            <a:spLocks noGrp="1"/>
          </p:cNvSpPr>
          <p:nvPr>
            <p:ph idx="1"/>
          </p:nvPr>
        </p:nvSpPr>
        <p:spPr>
          <a:xfrm>
            <a:off x="838200" y="1825624"/>
            <a:ext cx="10515600" cy="4549049"/>
          </a:xfrm>
        </p:spPr>
        <p:txBody>
          <a:bodyPr>
            <a:normAutofit lnSpcReduction="10000"/>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Instead of 1/2m, taken slightly differently 1/m outside. We write alternately.</a:t>
            </a:r>
          </a:p>
          <a:p>
            <a:pPr marL="0" indent="0">
              <a:buNone/>
            </a:pPr>
            <a:endParaRPr lang="en-US" dirty="0"/>
          </a:p>
          <a:p>
            <a:pPr marL="0" indent="0">
              <a:buNone/>
            </a:pPr>
            <a:endParaRPr lang="en-US" dirty="0" smtClean="0"/>
          </a:p>
          <a:p>
            <a:pPr marL="0" indent="0">
              <a:buNone/>
            </a:pPr>
            <a:r>
              <a:rPr lang="en-US" dirty="0" smtClean="0"/>
              <a:t>If we use this particular cost function, it would be a non-convex function of the parameters data.</a:t>
            </a:r>
          </a:p>
          <a:p>
            <a:pPr marL="0" indent="0">
              <a:buNone/>
            </a:pPr>
            <a:endParaRPr lang="en-US" dirty="0" smtClean="0"/>
          </a:p>
          <a:p>
            <a:pPr marL="0" indent="0">
              <a:buNone/>
            </a:pPr>
            <a:endParaRPr lang="en-US" dirty="0"/>
          </a:p>
        </p:txBody>
      </p:sp>
      <p:pic>
        <p:nvPicPr>
          <p:cNvPr id="5" name="Picture 4"/>
          <p:cNvPicPr>
            <a:picLocks noChangeAspect="1"/>
          </p:cNvPicPr>
          <p:nvPr/>
        </p:nvPicPr>
        <p:blipFill rotWithShape="1">
          <a:blip r:embed="rId2"/>
          <a:srcRect l="24733" t="32768" r="32798" b="53661"/>
          <a:stretch/>
        </p:blipFill>
        <p:spPr>
          <a:xfrm>
            <a:off x="838200" y="914468"/>
            <a:ext cx="10369731" cy="2578963"/>
          </a:xfrm>
          <a:prstGeom prst="rect">
            <a:avLst/>
          </a:prstGeom>
        </p:spPr>
      </p:pic>
      <p:pic>
        <p:nvPicPr>
          <p:cNvPr id="6" name="Picture 5"/>
          <p:cNvPicPr>
            <a:picLocks noChangeAspect="1"/>
          </p:cNvPicPr>
          <p:nvPr/>
        </p:nvPicPr>
        <p:blipFill rotWithShape="1">
          <a:blip r:embed="rId3"/>
          <a:srcRect l="24733" t="48661" r="41734" b="42946"/>
          <a:stretch/>
        </p:blipFill>
        <p:spPr>
          <a:xfrm>
            <a:off x="2686593" y="4373585"/>
            <a:ext cx="6818813" cy="838214"/>
          </a:xfrm>
          <a:prstGeom prst="rect">
            <a:avLst/>
          </a:prstGeom>
        </p:spPr>
      </p:pic>
    </p:spTree>
    <p:extLst>
      <p:ext uri="{BB962C8B-B14F-4D97-AF65-F5344CB8AC3E}">
        <p14:creationId xmlns:p14="http://schemas.microsoft.com/office/powerpoint/2010/main" val="19625821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92966"/>
          </a:xfrm>
        </p:spPr>
        <p:txBody>
          <a:bodyPr>
            <a:normAutofit fontScale="90000"/>
          </a:bodyPr>
          <a:lstStyle/>
          <a:p>
            <a:pPr algn="ctr"/>
            <a:r>
              <a:rPr lang="en-US" dirty="0"/>
              <a:t>Cost Function in Logistic Regression</a:t>
            </a:r>
          </a:p>
        </p:txBody>
      </p:sp>
      <p:sp>
        <p:nvSpPr>
          <p:cNvPr id="3" name="Content Placeholder 2"/>
          <p:cNvSpPr>
            <a:spLocks noGrp="1"/>
          </p:cNvSpPr>
          <p:nvPr>
            <p:ph idx="1"/>
          </p:nvPr>
        </p:nvSpPr>
        <p:spPr>
          <a:xfrm>
            <a:off x="838200" y="1227909"/>
            <a:ext cx="10515600" cy="4949054"/>
          </a:xfrm>
        </p:spPr>
        <p:txBody>
          <a:bodyPr>
            <a:normAutofit/>
          </a:bodyPr>
          <a:lstStyle/>
          <a:p>
            <a:r>
              <a:rPr lang="en-US" dirty="0" smtClean="0"/>
              <a:t>Actually the z in g(z) or h(x) </a:t>
            </a:r>
            <a:r>
              <a:rPr lang="en-US" dirty="0" smtClean="0"/>
              <a:t> </a:t>
            </a:r>
            <a:r>
              <a:rPr lang="en-US" dirty="0" smtClean="0"/>
              <a:t>has non-linearity</a:t>
            </a:r>
          </a:p>
          <a:p>
            <a:r>
              <a:rPr lang="en-US" dirty="0" smtClean="0"/>
              <a:t>J of Theta will look like</a:t>
            </a:r>
          </a:p>
          <a:p>
            <a:endParaRPr lang="en-US" dirty="0"/>
          </a:p>
          <a:p>
            <a:endParaRPr lang="en-US" dirty="0" smtClean="0"/>
          </a:p>
          <a:p>
            <a:endParaRPr lang="en-US" dirty="0"/>
          </a:p>
          <a:p>
            <a:endParaRPr lang="en-US" dirty="0" smtClean="0"/>
          </a:p>
          <a:p>
            <a:endParaRPr lang="en-US" dirty="0"/>
          </a:p>
          <a:p>
            <a:r>
              <a:rPr lang="en-US" dirty="0" smtClean="0"/>
              <a:t>Will have many local minimum, non-convex, on running GD, not </a:t>
            </a:r>
            <a:r>
              <a:rPr lang="en-US" dirty="0" smtClean="0"/>
              <a:t>guaranteed </a:t>
            </a:r>
            <a:r>
              <a:rPr lang="en-US" dirty="0" smtClean="0"/>
              <a:t>that it will converge to global minimum</a:t>
            </a:r>
          </a:p>
          <a:p>
            <a:endParaRPr lang="en-US" dirty="0"/>
          </a:p>
          <a:p>
            <a:endParaRPr lang="en-US" dirty="0" smtClean="0"/>
          </a:p>
          <a:p>
            <a:endParaRPr lang="en-US" dirty="0"/>
          </a:p>
          <a:p>
            <a:endParaRPr lang="en-US" dirty="0" smtClean="0"/>
          </a:p>
          <a:p>
            <a:endParaRPr lang="en-US" dirty="0"/>
          </a:p>
          <a:p>
            <a:endParaRPr lang="en-US" dirty="0"/>
          </a:p>
        </p:txBody>
      </p:sp>
      <p:pic>
        <p:nvPicPr>
          <p:cNvPr id="5" name="Picture 4"/>
          <p:cNvPicPr>
            <a:picLocks noChangeAspect="1"/>
          </p:cNvPicPr>
          <p:nvPr/>
        </p:nvPicPr>
        <p:blipFill rotWithShape="1">
          <a:blip r:embed="rId2"/>
          <a:srcRect l="26741" t="55268" r="55790" b="22054"/>
          <a:stretch/>
        </p:blipFill>
        <p:spPr>
          <a:xfrm>
            <a:off x="3226524" y="2325188"/>
            <a:ext cx="3030584" cy="2211977"/>
          </a:xfrm>
          <a:prstGeom prst="rect">
            <a:avLst/>
          </a:prstGeom>
        </p:spPr>
      </p:pic>
    </p:spTree>
    <p:extLst>
      <p:ext uri="{BB962C8B-B14F-4D97-AF65-F5344CB8AC3E}">
        <p14:creationId xmlns:p14="http://schemas.microsoft.com/office/powerpoint/2010/main" val="5102659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1343"/>
          </a:xfrm>
        </p:spPr>
        <p:txBody>
          <a:bodyPr>
            <a:normAutofit/>
          </a:bodyPr>
          <a:lstStyle/>
          <a:p>
            <a:pPr algn="ctr"/>
            <a:r>
              <a:rPr lang="en-US" dirty="0"/>
              <a:t>Cost Function in Logistic Regression</a:t>
            </a:r>
          </a:p>
        </p:txBody>
      </p:sp>
      <p:sp>
        <p:nvSpPr>
          <p:cNvPr id="6" name="Content Placeholder 2"/>
          <p:cNvSpPr txBox="1">
            <a:spLocks/>
          </p:cNvSpPr>
          <p:nvPr/>
        </p:nvSpPr>
        <p:spPr>
          <a:xfrm>
            <a:off x="1061356" y="4216399"/>
            <a:ext cx="9720943" cy="17562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In the cost function J of Theta, which is convex, on running GD, it is guaranteed that GD will converge to global function.</a:t>
            </a:r>
          </a:p>
          <a:p>
            <a:pPr marL="0" indent="0">
              <a:buFont typeface="Arial" panose="020B0604020202020204" pitchFamily="34" charset="0"/>
              <a:buNone/>
            </a:pPr>
            <a:endParaRPr lang="en-US" dirty="0" smtClean="0"/>
          </a:p>
          <a:p>
            <a:pPr marL="0" indent="0">
              <a:buFont typeface="Arial" panose="020B0604020202020204" pitchFamily="34" charset="0"/>
              <a:buNone/>
            </a:pPr>
            <a:endParaRPr lang="en-US" dirty="0" smtClean="0"/>
          </a:p>
          <a:p>
            <a:pPr marL="0" indent="0">
              <a:buFont typeface="Arial" panose="020B0604020202020204" pitchFamily="34" charset="0"/>
              <a:buNone/>
            </a:pPr>
            <a:endParaRPr lang="en-US" dirty="0"/>
          </a:p>
        </p:txBody>
      </p:sp>
      <p:pic>
        <p:nvPicPr>
          <p:cNvPr id="9" name="Content Placeholder 4"/>
          <p:cNvPicPr>
            <a:picLocks noGrp="1" noChangeAspect="1"/>
          </p:cNvPicPr>
          <p:nvPr>
            <p:ph idx="1"/>
          </p:nvPr>
        </p:nvPicPr>
        <p:blipFill rotWithShape="1">
          <a:blip r:embed="rId2"/>
          <a:srcRect l="47693" t="55310" r="32728" b="23075"/>
          <a:stretch/>
        </p:blipFill>
        <p:spPr>
          <a:xfrm>
            <a:off x="3790307" y="1227939"/>
            <a:ext cx="3682946" cy="2285970"/>
          </a:xfrm>
          <a:prstGeom prst="rect">
            <a:avLst/>
          </a:prstGeom>
        </p:spPr>
      </p:pic>
    </p:spTree>
    <p:extLst>
      <p:ext uri="{BB962C8B-B14F-4D97-AF65-F5344CB8AC3E}">
        <p14:creationId xmlns:p14="http://schemas.microsoft.com/office/powerpoint/2010/main" val="36752697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Function for Logistic Regression</a:t>
            </a:r>
            <a:endParaRPr lang="en-US" dirty="0"/>
          </a:p>
        </p:txBody>
      </p:sp>
      <p:pic>
        <p:nvPicPr>
          <p:cNvPr id="8" name="Content Placeholder 7"/>
          <p:cNvPicPr>
            <a:picLocks noGrp="1" noChangeAspect="1"/>
          </p:cNvPicPr>
          <p:nvPr>
            <p:ph idx="1"/>
          </p:nvPr>
        </p:nvPicPr>
        <p:blipFill rotWithShape="1">
          <a:blip r:embed="rId2"/>
          <a:srcRect l="25920" t="47205" r="36611" b="38160"/>
          <a:stretch/>
        </p:blipFill>
        <p:spPr>
          <a:xfrm>
            <a:off x="525843" y="1449978"/>
            <a:ext cx="11531174" cy="4676502"/>
          </a:xfrm>
          <a:prstGeom prst="rect">
            <a:avLst/>
          </a:prstGeom>
        </p:spPr>
      </p:pic>
    </p:spTree>
    <p:extLst>
      <p:ext uri="{BB962C8B-B14F-4D97-AF65-F5344CB8AC3E}">
        <p14:creationId xmlns:p14="http://schemas.microsoft.com/office/powerpoint/2010/main" val="27085227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6658"/>
          </a:xfrm>
        </p:spPr>
        <p:txBody>
          <a:bodyPr/>
          <a:lstStyle/>
          <a:p>
            <a:endParaRPr lang="en-US" dirty="0"/>
          </a:p>
        </p:txBody>
      </p:sp>
      <p:pic>
        <p:nvPicPr>
          <p:cNvPr id="4" name="Content Placeholder 3"/>
          <p:cNvPicPr>
            <a:picLocks noGrp="1" noChangeAspect="1"/>
          </p:cNvPicPr>
          <p:nvPr>
            <p:ph idx="1"/>
          </p:nvPr>
        </p:nvPicPr>
        <p:blipFill rotWithShape="1">
          <a:blip r:embed="rId2"/>
          <a:srcRect l="22376" t="44203" r="42686" b="15870"/>
          <a:stretch/>
        </p:blipFill>
        <p:spPr>
          <a:xfrm>
            <a:off x="963453" y="1319350"/>
            <a:ext cx="10074662" cy="5912804"/>
          </a:xfrm>
          <a:prstGeom prst="rect">
            <a:avLst/>
          </a:prstGeom>
        </p:spPr>
      </p:pic>
    </p:spTree>
    <p:extLst>
      <p:ext uri="{BB962C8B-B14F-4D97-AF65-F5344CB8AC3E}">
        <p14:creationId xmlns:p14="http://schemas.microsoft.com/office/powerpoint/2010/main" val="5831561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2"/>
          <a:srcRect l="24401" t="40300" r="37792" b="13469"/>
          <a:stretch/>
        </p:blipFill>
        <p:spPr>
          <a:xfrm>
            <a:off x="1058091" y="1570808"/>
            <a:ext cx="9562011" cy="5172892"/>
          </a:xfrm>
          <a:prstGeom prst="rect">
            <a:avLst/>
          </a:prstGeom>
        </p:spPr>
      </p:pic>
    </p:spTree>
    <p:extLst>
      <p:ext uri="{BB962C8B-B14F-4D97-AF65-F5344CB8AC3E}">
        <p14:creationId xmlns:p14="http://schemas.microsoft.com/office/powerpoint/2010/main" val="7051705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24739" t="37298" r="4203" b="28179"/>
          <a:stretch/>
        </p:blipFill>
        <p:spPr>
          <a:xfrm>
            <a:off x="117566" y="0"/>
            <a:ext cx="13258611" cy="6962503"/>
          </a:xfrm>
          <a:prstGeom prst="rect">
            <a:avLst/>
          </a:prstGeom>
        </p:spPr>
      </p:pic>
    </p:spTree>
    <p:extLst>
      <p:ext uri="{BB962C8B-B14F-4D97-AF65-F5344CB8AC3E}">
        <p14:creationId xmlns:p14="http://schemas.microsoft.com/office/powerpoint/2010/main" val="37496510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60931"/>
          </a:xfrm>
        </p:spPr>
        <p:txBody>
          <a:bodyPr>
            <a:normAutofit fontScale="90000"/>
          </a:bodyPr>
          <a:lstStyle/>
          <a:p>
            <a:r>
              <a:rPr lang="en-US" dirty="0" smtClean="0"/>
              <a:t/>
            </a:r>
            <a:br>
              <a:rPr lang="en-US" dirty="0" smtClean="0"/>
            </a:br>
            <a:r>
              <a:rPr lang="en-US" dirty="0" smtClean="0"/>
              <a:t>Simplified </a:t>
            </a:r>
            <a:r>
              <a:rPr lang="en-US" dirty="0"/>
              <a:t>Cost Function and Gradient Descent</a:t>
            </a:r>
            <a:br>
              <a:rPr lang="en-US" dirty="0"/>
            </a:br>
            <a:endParaRPr lang="en-US" dirty="0"/>
          </a:p>
        </p:txBody>
      </p:sp>
      <p:sp>
        <p:nvSpPr>
          <p:cNvPr id="3" name="Content Placeholder 2"/>
          <p:cNvSpPr>
            <a:spLocks noGrp="1"/>
          </p:cNvSpPr>
          <p:nvPr>
            <p:ph idx="1"/>
          </p:nvPr>
        </p:nvSpPr>
        <p:spPr>
          <a:xfrm>
            <a:off x="838200" y="1084217"/>
            <a:ext cx="10515600" cy="5092746"/>
          </a:xfrm>
        </p:spPr>
        <p:txBody>
          <a:bodyPr/>
          <a:lstStyle/>
          <a:p>
            <a:r>
              <a:rPr lang="en-US" dirty="0" smtClean="0"/>
              <a:t>We can compress our cost function's two conditional cases into one case:</a:t>
            </a:r>
          </a:p>
          <a:p>
            <a:endParaRPr lang="en-US" dirty="0"/>
          </a:p>
          <a:p>
            <a:endParaRPr lang="en-US" dirty="0" smtClean="0"/>
          </a:p>
          <a:p>
            <a:endParaRPr lang="en-US" dirty="0" smtClean="0"/>
          </a:p>
          <a:p>
            <a:r>
              <a:rPr lang="en-US" dirty="0" smtClean="0"/>
              <a:t>We </a:t>
            </a:r>
            <a:r>
              <a:rPr lang="en-US" dirty="0"/>
              <a:t>can fully write out our entire cost function as </a:t>
            </a:r>
            <a:r>
              <a:rPr lang="en-US" dirty="0" smtClean="0"/>
              <a:t>follows:-</a:t>
            </a:r>
            <a:endParaRPr lang="en-US" dirty="0"/>
          </a:p>
        </p:txBody>
      </p:sp>
      <p:pic>
        <p:nvPicPr>
          <p:cNvPr id="4" name="Picture 3"/>
          <p:cNvPicPr>
            <a:picLocks noChangeAspect="1"/>
          </p:cNvPicPr>
          <p:nvPr/>
        </p:nvPicPr>
        <p:blipFill rotWithShape="1">
          <a:blip r:embed="rId2"/>
          <a:srcRect l="24232" t="50624" r="40328" b="43303"/>
          <a:stretch/>
        </p:blipFill>
        <p:spPr>
          <a:xfrm>
            <a:off x="1920239" y="1804012"/>
            <a:ext cx="6818811" cy="796834"/>
          </a:xfrm>
          <a:prstGeom prst="rect">
            <a:avLst/>
          </a:prstGeom>
        </p:spPr>
      </p:pic>
      <p:pic>
        <p:nvPicPr>
          <p:cNvPr id="5" name="Picture 4"/>
          <p:cNvPicPr>
            <a:picLocks noChangeAspect="1"/>
          </p:cNvPicPr>
          <p:nvPr/>
        </p:nvPicPr>
        <p:blipFill rotWithShape="1">
          <a:blip r:embed="rId3"/>
          <a:srcRect l="26139" t="54554" r="10711" b="34374"/>
          <a:stretch/>
        </p:blipFill>
        <p:spPr>
          <a:xfrm>
            <a:off x="1341120" y="2600846"/>
            <a:ext cx="9509760" cy="892900"/>
          </a:xfrm>
          <a:prstGeom prst="rect">
            <a:avLst/>
          </a:prstGeom>
        </p:spPr>
      </p:pic>
      <p:pic>
        <p:nvPicPr>
          <p:cNvPr id="6" name="Picture 5"/>
          <p:cNvPicPr>
            <a:picLocks noChangeAspect="1"/>
          </p:cNvPicPr>
          <p:nvPr/>
        </p:nvPicPr>
        <p:blipFill rotWithShape="1">
          <a:blip r:embed="rId4"/>
          <a:srcRect l="27143" t="60625" r="30790" b="30268"/>
          <a:stretch/>
        </p:blipFill>
        <p:spPr>
          <a:xfrm>
            <a:off x="1341120" y="4217535"/>
            <a:ext cx="8662852" cy="1959428"/>
          </a:xfrm>
          <a:prstGeom prst="rect">
            <a:avLst/>
          </a:prstGeom>
        </p:spPr>
      </p:pic>
    </p:spTree>
    <p:extLst>
      <p:ext uri="{BB962C8B-B14F-4D97-AF65-F5344CB8AC3E}">
        <p14:creationId xmlns:p14="http://schemas.microsoft.com/office/powerpoint/2010/main" val="26954204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441"/>
            <a:ext cx="10515600" cy="849086"/>
          </a:xfrm>
        </p:spPr>
        <p:txBody>
          <a:bodyPr>
            <a:normAutofit fontScale="90000"/>
          </a:bodyPr>
          <a:lstStyle/>
          <a:p>
            <a:pPr algn="ctr"/>
            <a:r>
              <a:rPr lang="en-US" b="1" dirty="0" smtClean="0"/>
              <a:t/>
            </a:r>
            <a:br>
              <a:rPr lang="en-US" b="1" dirty="0" smtClean="0"/>
            </a:br>
            <a:r>
              <a:rPr lang="en-US" b="1" dirty="0" smtClean="0"/>
              <a:t>Gradient </a:t>
            </a:r>
            <a:r>
              <a:rPr lang="en-US" b="1" dirty="0"/>
              <a:t>Descent</a:t>
            </a:r>
            <a:r>
              <a:rPr lang="en-US" dirty="0"/>
              <a:t/>
            </a:r>
            <a:br>
              <a:rPr lang="en-US" dirty="0"/>
            </a:br>
            <a:endParaRPr lang="en-US" dirty="0"/>
          </a:p>
        </p:txBody>
      </p:sp>
      <p:sp>
        <p:nvSpPr>
          <p:cNvPr id="3" name="Content Placeholder 2"/>
          <p:cNvSpPr>
            <a:spLocks noGrp="1"/>
          </p:cNvSpPr>
          <p:nvPr>
            <p:ph idx="1"/>
          </p:nvPr>
        </p:nvSpPr>
        <p:spPr>
          <a:xfrm>
            <a:off x="838200" y="1094105"/>
            <a:ext cx="10515600" cy="4351338"/>
          </a:xfrm>
        </p:spPr>
        <p:txBody>
          <a:bodyPr/>
          <a:lstStyle/>
          <a:p>
            <a:r>
              <a:rPr lang="en-US" dirty="0"/>
              <a:t>Remember that the general form of gradient descent is</a:t>
            </a:r>
            <a:r>
              <a:rPr lang="en-US" dirty="0" smtClean="0"/>
              <a:t>:</a:t>
            </a:r>
          </a:p>
          <a:p>
            <a:endParaRPr lang="en-US" dirty="0"/>
          </a:p>
        </p:txBody>
      </p:sp>
      <p:pic>
        <p:nvPicPr>
          <p:cNvPr id="4" name="Picture 3"/>
          <p:cNvPicPr>
            <a:picLocks noChangeAspect="1"/>
          </p:cNvPicPr>
          <p:nvPr/>
        </p:nvPicPr>
        <p:blipFill rotWithShape="1">
          <a:blip r:embed="rId2"/>
          <a:srcRect l="23328" t="33840" r="38822" b="33549"/>
          <a:stretch/>
        </p:blipFill>
        <p:spPr>
          <a:xfrm>
            <a:off x="1267097" y="1724297"/>
            <a:ext cx="9522823" cy="3874723"/>
          </a:xfrm>
          <a:prstGeom prst="rect">
            <a:avLst/>
          </a:prstGeom>
        </p:spPr>
      </p:pic>
    </p:spTree>
    <p:extLst>
      <p:ext uri="{BB962C8B-B14F-4D97-AF65-F5344CB8AC3E}">
        <p14:creationId xmlns:p14="http://schemas.microsoft.com/office/powerpoint/2010/main" val="2077169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5451"/>
          </a:xfrm>
        </p:spPr>
        <p:txBody>
          <a:bodyPr/>
          <a:lstStyle/>
          <a:p>
            <a:pPr algn="ctr"/>
            <a:r>
              <a:rPr lang="en-US" dirty="0" smtClean="0"/>
              <a:t>Classification</a:t>
            </a:r>
            <a:endParaRPr lang="en-US" dirty="0"/>
          </a:p>
        </p:txBody>
      </p:sp>
      <p:sp>
        <p:nvSpPr>
          <p:cNvPr id="3" name="Content Placeholder 2"/>
          <p:cNvSpPr>
            <a:spLocks noGrp="1"/>
          </p:cNvSpPr>
          <p:nvPr>
            <p:ph idx="1"/>
          </p:nvPr>
        </p:nvSpPr>
        <p:spPr>
          <a:xfrm>
            <a:off x="838200" y="1492624"/>
            <a:ext cx="10515600" cy="4684339"/>
          </a:xfrm>
        </p:spPr>
        <p:txBody>
          <a:bodyPr>
            <a:normAutofit fontScale="92500" lnSpcReduction="20000"/>
          </a:bodyPr>
          <a:lstStyle/>
          <a:p>
            <a:pPr marL="0" indent="0">
              <a:buNone/>
            </a:pPr>
            <a:r>
              <a:rPr lang="en-US" dirty="0" smtClean="0"/>
              <a:t>Two types</a:t>
            </a:r>
          </a:p>
          <a:p>
            <a:r>
              <a:rPr lang="en-US" dirty="0" smtClean="0"/>
              <a:t>Two Class Classification/Binary Classification : </a:t>
            </a:r>
          </a:p>
          <a:p>
            <a:pPr marL="0" indent="0">
              <a:buNone/>
            </a:pPr>
            <a:r>
              <a:rPr lang="en-US" dirty="0"/>
              <a:t> </a:t>
            </a:r>
            <a:r>
              <a:rPr lang="en-US" dirty="0" smtClean="0"/>
              <a:t>   takes two values 0 or 1</a:t>
            </a:r>
          </a:p>
          <a:p>
            <a:pPr lvl="1"/>
            <a:r>
              <a:rPr lang="en-US" dirty="0" smtClean="0"/>
              <a:t>Examples </a:t>
            </a:r>
          </a:p>
          <a:p>
            <a:pPr lvl="2"/>
            <a:r>
              <a:rPr lang="en-US" dirty="0" smtClean="0"/>
              <a:t>Spam or Not Spam</a:t>
            </a:r>
          </a:p>
          <a:p>
            <a:pPr lvl="2"/>
            <a:r>
              <a:rPr lang="en-US" dirty="0" smtClean="0"/>
              <a:t>Cancer Malignant or Benign</a:t>
            </a:r>
          </a:p>
          <a:p>
            <a:pPr lvl="2"/>
            <a:r>
              <a:rPr lang="en-US" dirty="0" smtClean="0"/>
              <a:t>Rain Yes or No</a:t>
            </a:r>
          </a:p>
          <a:p>
            <a:pPr lvl="2"/>
            <a:r>
              <a:rPr lang="en-US" dirty="0" smtClean="0"/>
              <a:t>Admission Yes or No</a:t>
            </a:r>
          </a:p>
          <a:p>
            <a:pPr marL="228600" lvl="2">
              <a:spcBef>
                <a:spcPts val="1000"/>
              </a:spcBef>
            </a:pPr>
            <a:r>
              <a:rPr lang="en-US" sz="2800" dirty="0"/>
              <a:t>Multi Class Classification </a:t>
            </a:r>
            <a:r>
              <a:rPr lang="en-US" sz="2800" dirty="0" smtClean="0"/>
              <a:t>Problem : </a:t>
            </a:r>
          </a:p>
          <a:p>
            <a:pPr marL="0" lvl="2" indent="0">
              <a:spcBef>
                <a:spcPts val="1000"/>
              </a:spcBef>
              <a:buNone/>
            </a:pPr>
            <a:r>
              <a:rPr lang="en-US" sz="2800" dirty="0" smtClean="0"/>
              <a:t>    takes more than 2 values</a:t>
            </a:r>
          </a:p>
          <a:p>
            <a:pPr marL="685800" lvl="3">
              <a:spcBef>
                <a:spcPts val="1000"/>
              </a:spcBef>
            </a:pPr>
            <a:r>
              <a:rPr lang="en-US" sz="2600" dirty="0" smtClean="0"/>
              <a:t>Examples</a:t>
            </a:r>
          </a:p>
          <a:p>
            <a:pPr lvl="2"/>
            <a:r>
              <a:rPr lang="en-US" sz="2100" dirty="0"/>
              <a:t>Identifying Digits</a:t>
            </a:r>
          </a:p>
          <a:p>
            <a:pPr lvl="2"/>
            <a:r>
              <a:rPr lang="en-US" sz="2100" dirty="0"/>
              <a:t>Identifying some images</a:t>
            </a:r>
          </a:p>
          <a:p>
            <a:pPr lvl="2"/>
            <a:r>
              <a:rPr lang="en-US" sz="2100" dirty="0"/>
              <a:t>Identifying some categories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005" y="2802031"/>
            <a:ext cx="5890208" cy="3374932"/>
          </a:xfrm>
          <a:prstGeom prst="rect">
            <a:avLst/>
          </a:prstGeom>
        </p:spPr>
      </p:pic>
    </p:spTree>
    <p:extLst>
      <p:ext uri="{BB962C8B-B14F-4D97-AF65-F5344CB8AC3E}">
        <p14:creationId xmlns:p14="http://schemas.microsoft.com/office/powerpoint/2010/main" val="22234005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7685"/>
          </a:xfrm>
        </p:spPr>
        <p:txBody>
          <a:bodyPr>
            <a:normAutofit fontScale="90000"/>
          </a:bodyPr>
          <a:lstStyle/>
          <a:p>
            <a:pPr algn="ctr"/>
            <a:r>
              <a:rPr lang="en-US" b="1" dirty="0"/>
              <a:t/>
            </a:r>
            <a:br>
              <a:rPr lang="en-US" b="1" dirty="0"/>
            </a:br>
            <a:r>
              <a:rPr lang="en-US" b="1" dirty="0"/>
              <a:t>Gradient Descent</a:t>
            </a:r>
            <a:r>
              <a:rPr lang="en-US" dirty="0"/>
              <a:t/>
            </a:r>
            <a:br>
              <a:rPr lang="en-US" dirty="0"/>
            </a:br>
            <a:endParaRPr lang="en-US" dirty="0"/>
          </a:p>
        </p:txBody>
      </p:sp>
      <p:sp>
        <p:nvSpPr>
          <p:cNvPr id="3" name="Content Placeholder 2"/>
          <p:cNvSpPr>
            <a:spLocks noGrp="1"/>
          </p:cNvSpPr>
          <p:nvPr>
            <p:ph idx="1"/>
          </p:nvPr>
        </p:nvSpPr>
        <p:spPr>
          <a:xfrm>
            <a:off x="838200" y="1449977"/>
            <a:ext cx="10515600" cy="4726986"/>
          </a:xfrm>
        </p:spPr>
        <p:txBody>
          <a:bodyPr/>
          <a:lstStyle/>
          <a:p>
            <a:r>
              <a:rPr lang="en-US" dirty="0"/>
              <a:t>Notice that this algorithm is identical to the one we used in linear regression. We still have to simultaneously update all values in theta.</a:t>
            </a:r>
          </a:p>
          <a:p>
            <a:r>
              <a:rPr lang="en-US" dirty="0"/>
              <a:t>A </a:t>
            </a:r>
            <a:r>
              <a:rPr lang="en-US" dirty="0" err="1"/>
              <a:t>vectorized</a:t>
            </a:r>
            <a:r>
              <a:rPr lang="en-US" dirty="0"/>
              <a:t> implementation is:</a:t>
            </a:r>
          </a:p>
          <a:p>
            <a:endParaRPr lang="en-US" dirty="0"/>
          </a:p>
        </p:txBody>
      </p:sp>
      <p:pic>
        <p:nvPicPr>
          <p:cNvPr id="4" name="Picture 3"/>
          <p:cNvPicPr>
            <a:picLocks noChangeAspect="1"/>
          </p:cNvPicPr>
          <p:nvPr/>
        </p:nvPicPr>
        <p:blipFill rotWithShape="1">
          <a:blip r:embed="rId2"/>
          <a:srcRect l="25637" t="61339" r="56994" b="29197"/>
          <a:stretch/>
        </p:blipFill>
        <p:spPr>
          <a:xfrm>
            <a:off x="2403567" y="3043644"/>
            <a:ext cx="6225302" cy="1907178"/>
          </a:xfrm>
          <a:prstGeom prst="rect">
            <a:avLst/>
          </a:prstGeom>
        </p:spPr>
      </p:pic>
    </p:spTree>
    <p:extLst>
      <p:ext uri="{BB962C8B-B14F-4D97-AF65-F5344CB8AC3E}">
        <p14:creationId xmlns:p14="http://schemas.microsoft.com/office/powerpoint/2010/main" val="22612772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 Class </a:t>
            </a:r>
            <a:r>
              <a:rPr lang="en-US" dirty="0" smtClean="0"/>
              <a:t>Classification : One Vs All</a:t>
            </a:r>
            <a:endParaRPr lang="en-US" dirty="0"/>
          </a:p>
        </p:txBody>
      </p:sp>
      <p:sp>
        <p:nvSpPr>
          <p:cNvPr id="3" name="Content Placeholder 2"/>
          <p:cNvSpPr>
            <a:spLocks noGrp="1"/>
          </p:cNvSpPr>
          <p:nvPr>
            <p:ph idx="1"/>
          </p:nvPr>
        </p:nvSpPr>
        <p:spPr>
          <a:xfrm>
            <a:off x="838200" y="1499054"/>
            <a:ext cx="10515600" cy="4351338"/>
          </a:xfrm>
        </p:spPr>
        <p:txBody>
          <a:bodyPr/>
          <a:lstStyle/>
          <a:p>
            <a:r>
              <a:rPr lang="en-US" dirty="0"/>
              <a:t>Now we will approach the classification of data when we have more than two categories. Instead of y = {0,1} we will expand our definition so that y = {0,1...n</a:t>
            </a:r>
            <a:r>
              <a:rPr lang="en-US" dirty="0" smtClean="0"/>
              <a:t>}.</a:t>
            </a:r>
          </a:p>
          <a:p>
            <a:r>
              <a:rPr lang="en-US" dirty="0"/>
              <a:t>Since y = {0,1...n}, we divide our problem into n+1 (+1 because the index starts at 0) binary classification problems; in each one, we predict the probability that 'y' is a member of one of our classes.</a:t>
            </a:r>
          </a:p>
        </p:txBody>
      </p:sp>
      <p:pic>
        <p:nvPicPr>
          <p:cNvPr id="4" name="Picture 3"/>
          <p:cNvPicPr>
            <a:picLocks noChangeAspect="1"/>
          </p:cNvPicPr>
          <p:nvPr/>
        </p:nvPicPr>
        <p:blipFill rotWithShape="1">
          <a:blip r:embed="rId2"/>
          <a:srcRect l="25637" t="57054" r="52476" b="21518"/>
          <a:stretch/>
        </p:blipFill>
        <p:spPr>
          <a:xfrm>
            <a:off x="2730137" y="3949842"/>
            <a:ext cx="5277395" cy="2908158"/>
          </a:xfrm>
          <a:prstGeom prst="rect">
            <a:avLst/>
          </a:prstGeom>
        </p:spPr>
      </p:pic>
    </p:spTree>
    <p:extLst>
      <p:ext uri="{BB962C8B-B14F-4D97-AF65-F5344CB8AC3E}">
        <p14:creationId xmlns:p14="http://schemas.microsoft.com/office/powerpoint/2010/main" val="42866694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19092"/>
          </a:xfrm>
        </p:spPr>
        <p:txBody>
          <a:bodyPr/>
          <a:lstStyle/>
          <a:p>
            <a:pPr algn="ctr"/>
            <a:r>
              <a:rPr lang="en-US" dirty="0" smtClean="0"/>
              <a:t>Multi Class Classification</a:t>
            </a:r>
            <a:endParaRPr lang="en-US" dirty="0"/>
          </a:p>
        </p:txBody>
      </p:sp>
      <p:sp>
        <p:nvSpPr>
          <p:cNvPr id="3" name="Content Placeholder 2"/>
          <p:cNvSpPr>
            <a:spLocks noGrp="1"/>
          </p:cNvSpPr>
          <p:nvPr>
            <p:ph idx="1"/>
          </p:nvPr>
        </p:nvSpPr>
        <p:spPr>
          <a:xfrm>
            <a:off x="838200" y="1240971"/>
            <a:ext cx="10515600" cy="4935992"/>
          </a:xfrm>
        </p:spPr>
        <p:txBody>
          <a:bodyPr/>
          <a:lstStyle/>
          <a:p>
            <a:r>
              <a:rPr lang="en-US" dirty="0" smtClean="0"/>
              <a:t>Example:</a:t>
            </a:r>
          </a:p>
          <a:p>
            <a:pPr lvl="1"/>
            <a:r>
              <a:rPr lang="en-US" dirty="0" smtClean="0"/>
              <a:t>Want to tag my emails into four groups</a:t>
            </a:r>
          </a:p>
          <a:p>
            <a:pPr lvl="2"/>
            <a:r>
              <a:rPr lang="en-US" dirty="0" smtClean="0"/>
              <a:t>Work		y=1</a:t>
            </a:r>
          </a:p>
          <a:p>
            <a:pPr lvl="2"/>
            <a:r>
              <a:rPr lang="en-US" dirty="0" smtClean="0"/>
              <a:t>Friends 	y=2</a:t>
            </a:r>
          </a:p>
          <a:p>
            <a:pPr lvl="2"/>
            <a:r>
              <a:rPr lang="en-US" dirty="0" smtClean="0"/>
              <a:t>Family 	y=3</a:t>
            </a:r>
          </a:p>
          <a:p>
            <a:pPr lvl="2"/>
            <a:r>
              <a:rPr lang="en-US" dirty="0" smtClean="0"/>
              <a:t>Hobby		y=4</a:t>
            </a:r>
          </a:p>
          <a:p>
            <a:pPr marL="457200" lvl="1" indent="0">
              <a:buNone/>
            </a:pPr>
            <a:endParaRPr lang="en-US" dirty="0" smtClean="0"/>
          </a:p>
        </p:txBody>
      </p:sp>
    </p:spTree>
    <p:extLst>
      <p:ext uri="{BB962C8B-B14F-4D97-AF65-F5344CB8AC3E}">
        <p14:creationId xmlns:p14="http://schemas.microsoft.com/office/powerpoint/2010/main" val="19017452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57835"/>
          </a:xfrm>
        </p:spPr>
        <p:txBody>
          <a:bodyPr>
            <a:normAutofit fontScale="90000"/>
          </a:bodyPr>
          <a:lstStyle/>
          <a:p>
            <a:endParaRPr lang="en-US" dirty="0"/>
          </a:p>
        </p:txBody>
      </p:sp>
      <p:sp>
        <p:nvSpPr>
          <p:cNvPr id="3" name="Content Placeholder 2"/>
          <p:cNvSpPr>
            <a:spLocks noGrp="1"/>
          </p:cNvSpPr>
          <p:nvPr>
            <p:ph idx="1"/>
          </p:nvPr>
        </p:nvSpPr>
        <p:spPr>
          <a:xfrm>
            <a:off x="838200" y="951149"/>
            <a:ext cx="10515600" cy="4351338"/>
          </a:xfrm>
        </p:spPr>
        <p:txBody>
          <a:bodyPr/>
          <a:lstStyle/>
          <a:p>
            <a:r>
              <a:rPr lang="en-US" dirty="0"/>
              <a:t>We are basically choosing one class and then lumping all the others into a single second class. We do this repeatedly, applying binary logistic regression to each case, and then use the hypothesis that returned the highest value as our prediction.</a:t>
            </a:r>
          </a:p>
        </p:txBody>
      </p:sp>
      <p:pic>
        <p:nvPicPr>
          <p:cNvPr id="4" name="Picture 3"/>
          <p:cNvPicPr>
            <a:picLocks noChangeAspect="1"/>
          </p:cNvPicPr>
          <p:nvPr/>
        </p:nvPicPr>
        <p:blipFill rotWithShape="1">
          <a:blip r:embed="rId2"/>
          <a:srcRect l="27745" t="44732" r="20550" b="15804"/>
          <a:stretch/>
        </p:blipFill>
        <p:spPr>
          <a:xfrm>
            <a:off x="1406434" y="2506298"/>
            <a:ext cx="9379132" cy="4221074"/>
          </a:xfrm>
          <a:prstGeom prst="rect">
            <a:avLst/>
          </a:prstGeom>
        </p:spPr>
      </p:pic>
    </p:spTree>
    <p:extLst>
      <p:ext uri="{BB962C8B-B14F-4D97-AF65-F5344CB8AC3E}">
        <p14:creationId xmlns:p14="http://schemas.microsoft.com/office/powerpoint/2010/main" val="7962918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5" name="Content Placeholder 4"/>
          <p:cNvSpPr>
            <a:spLocks noGrp="1"/>
          </p:cNvSpPr>
          <p:nvPr>
            <p:ph idx="1"/>
          </p:nvPr>
        </p:nvSpPr>
        <p:spPr/>
        <p:txBody>
          <a:bodyPr/>
          <a:lstStyle/>
          <a:p>
            <a:r>
              <a:rPr lang="en-US" dirty="0" smtClean="0"/>
              <a:t>Train a logistic regression classifier </a:t>
            </a:r>
            <a:r>
              <a:rPr lang="en-US" dirty="0" err="1" smtClean="0"/>
              <a:t>hTheta</a:t>
            </a:r>
            <a:r>
              <a:rPr lang="en-US" dirty="0" smtClean="0"/>
              <a:t>(x) for each class to predict the probability.</a:t>
            </a:r>
          </a:p>
          <a:p>
            <a:r>
              <a:rPr lang="en-US" dirty="0" smtClean="0"/>
              <a:t>To make a prediction on a new x, pick the class that maximizes </a:t>
            </a:r>
            <a:r>
              <a:rPr lang="en-US" dirty="0" err="1" smtClean="0"/>
              <a:t>htheta</a:t>
            </a:r>
            <a:r>
              <a:rPr lang="en-US" dirty="0" smtClean="0"/>
              <a:t>(x).</a:t>
            </a:r>
            <a:endParaRPr lang="en-US" dirty="0"/>
          </a:p>
        </p:txBody>
      </p:sp>
    </p:spTree>
    <p:extLst>
      <p:ext uri="{BB962C8B-B14F-4D97-AF65-F5344CB8AC3E}">
        <p14:creationId xmlns:p14="http://schemas.microsoft.com/office/powerpoint/2010/main" val="28544031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803282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6658"/>
          </a:xfrm>
        </p:spPr>
        <p:txBody>
          <a:bodyPr/>
          <a:lstStyle/>
          <a:p>
            <a:pPr algn="ctr"/>
            <a:r>
              <a:rPr lang="en-US" dirty="0" smtClean="0"/>
              <a:t>Classification</a:t>
            </a:r>
            <a:endParaRPr lang="en-US" dirty="0"/>
          </a:p>
        </p:txBody>
      </p:sp>
      <p:sp>
        <p:nvSpPr>
          <p:cNvPr id="3" name="Content Placeholder 2"/>
          <p:cNvSpPr>
            <a:spLocks noGrp="1"/>
          </p:cNvSpPr>
          <p:nvPr>
            <p:ph idx="1"/>
          </p:nvPr>
        </p:nvSpPr>
        <p:spPr>
          <a:xfrm>
            <a:off x="838200" y="1825624"/>
            <a:ext cx="7038703" cy="4731929"/>
          </a:xfrm>
        </p:spPr>
        <p:txBody>
          <a:bodyPr>
            <a:normAutofit/>
          </a:bodyPr>
          <a:lstStyle/>
          <a:p>
            <a:r>
              <a:rPr lang="en-US" dirty="0" smtClean="0"/>
              <a:t>The variable to be predicted, will take two values either 1 or 0</a:t>
            </a:r>
          </a:p>
          <a:p>
            <a:pPr lvl="1"/>
            <a:endParaRPr lang="en-US" dirty="0" smtClean="0"/>
          </a:p>
          <a:p>
            <a:pPr lvl="1"/>
            <a:r>
              <a:rPr lang="en-US" dirty="0" smtClean="0"/>
              <a:t>1  Positive Class</a:t>
            </a:r>
          </a:p>
          <a:p>
            <a:pPr lvl="1"/>
            <a:r>
              <a:rPr lang="en-US" dirty="0" smtClean="0"/>
              <a:t>0  Negative Class</a:t>
            </a:r>
          </a:p>
          <a:p>
            <a:pPr lvl="1"/>
            <a:endParaRPr lang="en-US" dirty="0"/>
          </a:p>
          <a:p>
            <a:pPr marL="457200" lvl="1" indent="0">
              <a:buNone/>
            </a:pPr>
            <a:r>
              <a:rPr lang="en-US" dirty="0" smtClean="0"/>
              <a:t>Example</a:t>
            </a:r>
          </a:p>
          <a:p>
            <a:pPr lvl="1" algn="just"/>
            <a:r>
              <a:rPr lang="en-US" dirty="0" smtClean="0"/>
              <a:t>For instance, if we are trying to build a spam classifier for email, then </a:t>
            </a:r>
            <a:r>
              <a:rPr lang="en-US" dirty="0" err="1" smtClean="0"/>
              <a:t>x^i</a:t>
            </a:r>
            <a:r>
              <a:rPr lang="en-US" dirty="0" smtClean="0"/>
              <a:t> may be some features of a piece of email, and y may be 1 if it is a piece of spam mail, and 0 otherwise. </a:t>
            </a:r>
          </a:p>
          <a:p>
            <a:pPr lvl="1"/>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13918" y="2131718"/>
            <a:ext cx="2833201" cy="3713789"/>
          </a:xfrm>
          <a:prstGeom prst="rect">
            <a:avLst/>
          </a:prstGeom>
        </p:spPr>
      </p:pic>
    </p:spTree>
    <p:extLst>
      <p:ext uri="{BB962C8B-B14F-4D97-AF65-F5344CB8AC3E}">
        <p14:creationId xmlns:p14="http://schemas.microsoft.com/office/powerpoint/2010/main" val="18449006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97915"/>
          </a:xfrm>
        </p:spPr>
        <p:txBody>
          <a:bodyPr/>
          <a:lstStyle/>
          <a:p>
            <a:pPr algn="ctr"/>
            <a:r>
              <a:rPr lang="en-US" dirty="0" smtClean="0"/>
              <a:t>Classification Problem</a:t>
            </a:r>
            <a:endParaRPr lang="en-US" dirty="0"/>
          </a:p>
        </p:txBody>
      </p:sp>
      <p:sp>
        <p:nvSpPr>
          <p:cNvPr id="3" name="Content Placeholder 2"/>
          <p:cNvSpPr>
            <a:spLocks noGrp="1"/>
          </p:cNvSpPr>
          <p:nvPr>
            <p:ph idx="1"/>
          </p:nvPr>
        </p:nvSpPr>
        <p:spPr>
          <a:xfrm>
            <a:off x="838200" y="1463040"/>
            <a:ext cx="10515600" cy="4713923"/>
          </a:xfrm>
        </p:spPr>
        <p:txBody>
          <a:bodyPr>
            <a:normAutofit/>
          </a:bodyPr>
          <a:lstStyle/>
          <a:p>
            <a:endParaRPr lang="en-US" dirty="0" smtClean="0"/>
          </a:p>
          <a:p>
            <a:r>
              <a:rPr lang="en-US" dirty="0" smtClean="0"/>
              <a:t>The classification problem is just like the regression problem, except that the values we now want to predict take on only a small number of discrete values. </a:t>
            </a:r>
          </a:p>
          <a:p>
            <a:r>
              <a:rPr lang="en-US" dirty="0" smtClean="0"/>
              <a:t>To </a:t>
            </a:r>
            <a:r>
              <a:rPr lang="en-US" dirty="0"/>
              <a:t>attempt classification, one method is to use linear regression and map all predictions greater than 0.5 as a 1 and all less than 0.5 as a </a:t>
            </a:r>
            <a:r>
              <a:rPr lang="en-US" dirty="0" smtClean="0"/>
              <a:t>0.</a:t>
            </a:r>
          </a:p>
          <a:p>
            <a:r>
              <a:rPr lang="en-US" dirty="0" smtClean="0"/>
              <a:t>However</a:t>
            </a:r>
            <a:r>
              <a:rPr lang="en-US" dirty="0"/>
              <a:t>, this method doesn't work well because classification is not actually a linear function.</a:t>
            </a:r>
          </a:p>
          <a:p>
            <a:r>
              <a:rPr lang="en-US" dirty="0" smtClean="0"/>
              <a:t>Lets see why?</a:t>
            </a:r>
            <a:br>
              <a:rPr lang="en-US" dirty="0" smtClean="0"/>
            </a:br>
            <a:endParaRPr lang="en-US" dirty="0"/>
          </a:p>
        </p:txBody>
      </p:sp>
    </p:spTree>
    <p:extLst>
      <p:ext uri="{BB962C8B-B14F-4D97-AF65-F5344CB8AC3E}">
        <p14:creationId xmlns:p14="http://schemas.microsoft.com/office/powerpoint/2010/main" val="4005123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907812"/>
          </a:xfrm>
        </p:spPr>
        <p:txBody>
          <a:bodyPr>
            <a:normAutofit/>
          </a:bodyPr>
          <a:lstStyle/>
          <a:p>
            <a:pPr algn="ctr"/>
            <a:r>
              <a:rPr lang="en-US" dirty="0" smtClean="0"/>
              <a:t>Linear Regression Equations</a:t>
            </a:r>
            <a:br>
              <a:rPr lang="en-US" dirty="0" smtClean="0"/>
            </a:br>
            <a:r>
              <a:rPr lang="en-US" sz="2400" dirty="0" smtClean="0"/>
              <a:t>with one independent variable and many independent variables</a:t>
            </a:r>
            <a:endParaRPr lang="en-US" sz="2400" dirty="0"/>
          </a:p>
        </p:txBody>
      </p:sp>
      <p:pic>
        <p:nvPicPr>
          <p:cNvPr id="4" name="Content Placeholder 3"/>
          <p:cNvPicPr>
            <a:picLocks noGrp="1" noChangeAspect="1"/>
          </p:cNvPicPr>
          <p:nvPr>
            <p:ph idx="1"/>
          </p:nvPr>
        </p:nvPicPr>
        <p:blipFill rotWithShape="1">
          <a:blip r:embed="rId2"/>
          <a:srcRect l="4317" t="16884" r="13318" b="16171"/>
          <a:stretch/>
        </p:blipFill>
        <p:spPr>
          <a:xfrm>
            <a:off x="1554479" y="2129245"/>
            <a:ext cx="9404791" cy="4297681"/>
          </a:xfrm>
          <a:prstGeom prst="rect">
            <a:avLst/>
          </a:prstGeom>
        </p:spPr>
      </p:pic>
    </p:spTree>
    <p:extLst>
      <p:ext uri="{BB962C8B-B14F-4D97-AF65-F5344CB8AC3E}">
        <p14:creationId xmlns:p14="http://schemas.microsoft.com/office/powerpoint/2010/main" val="27387647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Logistic Regression</a:t>
            </a:r>
            <a:br>
              <a:rPr lang="en-US" dirty="0" smtClean="0"/>
            </a:br>
            <a:r>
              <a:rPr lang="en-US" sz="2800" dirty="0" smtClean="0"/>
              <a:t>0 Means No        1 Means Yes</a:t>
            </a:r>
            <a:endParaRPr lang="en-US" sz="2800" dirty="0"/>
          </a:p>
        </p:txBody>
      </p:sp>
      <p:pic>
        <p:nvPicPr>
          <p:cNvPr id="4" name="Content Placeholder 3"/>
          <p:cNvPicPr>
            <a:picLocks noGrp="1" noChangeAspect="1"/>
          </p:cNvPicPr>
          <p:nvPr>
            <p:ph idx="1"/>
          </p:nvPr>
        </p:nvPicPr>
        <p:blipFill rotWithShape="1">
          <a:blip r:embed="rId2"/>
          <a:srcRect l="4317" t="13582" r="5047" b="15870"/>
          <a:stretch/>
        </p:blipFill>
        <p:spPr>
          <a:xfrm>
            <a:off x="1021495" y="2090056"/>
            <a:ext cx="10149009" cy="4441372"/>
          </a:xfrm>
          <a:prstGeom prst="rect">
            <a:avLst/>
          </a:prstGeom>
        </p:spPr>
      </p:pic>
    </p:spTree>
    <p:extLst>
      <p:ext uri="{BB962C8B-B14F-4D97-AF65-F5344CB8AC3E}">
        <p14:creationId xmlns:p14="http://schemas.microsoft.com/office/powerpoint/2010/main" val="42600166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393" y="1393372"/>
            <a:ext cx="5500296" cy="1240970"/>
          </a:xfrm>
        </p:spPr>
        <p:txBody>
          <a:bodyPr>
            <a:normAutofit fontScale="90000"/>
          </a:bodyPr>
          <a:lstStyle/>
          <a:p>
            <a:pPr algn="just"/>
            <a:r>
              <a:rPr lang="en-US" sz="2800" dirty="0" smtClean="0"/>
              <a:t>Instead of prediction, we state the probability of the likelihood of the person taking up the offer</a:t>
            </a:r>
            <a:endParaRPr lang="en-US" sz="2800" dirty="0"/>
          </a:p>
        </p:txBody>
      </p:sp>
      <p:pic>
        <p:nvPicPr>
          <p:cNvPr id="7" name="Picture 6"/>
          <p:cNvPicPr>
            <a:picLocks noChangeAspect="1"/>
          </p:cNvPicPr>
          <p:nvPr/>
        </p:nvPicPr>
        <p:blipFill rotWithShape="1">
          <a:blip r:embed="rId2"/>
          <a:srcRect l="27646" t="19911" r="26272" b="15267"/>
          <a:stretch/>
        </p:blipFill>
        <p:spPr>
          <a:xfrm>
            <a:off x="6284067" y="1275807"/>
            <a:ext cx="5681510" cy="4741817"/>
          </a:xfrm>
          <a:prstGeom prst="rect">
            <a:avLst/>
          </a:prstGeom>
        </p:spPr>
      </p:pic>
      <p:sp>
        <p:nvSpPr>
          <p:cNvPr id="8" name="Title 1"/>
          <p:cNvSpPr txBox="1">
            <a:spLocks/>
          </p:cNvSpPr>
          <p:nvPr/>
        </p:nvSpPr>
        <p:spPr>
          <a:xfrm>
            <a:off x="783771" y="3026231"/>
            <a:ext cx="5500296" cy="124097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500" dirty="0"/>
              <a:t>Age between 25 and lets ay 55, there is probability of taking the offer and increases as we move right.</a:t>
            </a:r>
          </a:p>
        </p:txBody>
      </p:sp>
      <p:sp>
        <p:nvSpPr>
          <p:cNvPr id="9" name="Title 1"/>
          <p:cNvSpPr txBox="1">
            <a:spLocks/>
          </p:cNvSpPr>
          <p:nvPr/>
        </p:nvSpPr>
        <p:spPr>
          <a:xfrm>
            <a:off x="783771" y="4521927"/>
            <a:ext cx="5500296" cy="124097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smtClean="0"/>
          </a:p>
          <a:p>
            <a:pPr algn="just"/>
            <a:r>
              <a:rPr lang="en-US" sz="2800" dirty="0" smtClean="0"/>
              <a:t>The points below the 0 line and above line 1 make no sense </a:t>
            </a:r>
            <a:r>
              <a:rPr lang="en-US" sz="2800" dirty="0" err="1" smtClean="0"/>
              <a:t>becoz</a:t>
            </a:r>
            <a:r>
              <a:rPr lang="en-US" sz="2800" dirty="0" smtClean="0"/>
              <a:t> probability can never be in this range.</a:t>
            </a:r>
            <a:endParaRPr lang="en-US" sz="2800" dirty="0"/>
          </a:p>
        </p:txBody>
      </p:sp>
      <p:sp>
        <p:nvSpPr>
          <p:cNvPr id="6" name="Title 1"/>
          <p:cNvSpPr txBox="1">
            <a:spLocks/>
          </p:cNvSpPr>
          <p:nvPr/>
        </p:nvSpPr>
        <p:spPr>
          <a:xfrm>
            <a:off x="838200" y="365126"/>
            <a:ext cx="10515600" cy="793118"/>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Logistic Regression</a:t>
            </a:r>
            <a:br>
              <a:rPr lang="en-US" dirty="0" smtClean="0"/>
            </a:br>
            <a:endParaRPr lang="en-US" sz="2800" dirty="0"/>
          </a:p>
        </p:txBody>
      </p:sp>
    </p:spTree>
    <p:extLst>
      <p:ext uri="{BB962C8B-B14F-4D97-AF65-F5344CB8AC3E}">
        <p14:creationId xmlns:p14="http://schemas.microsoft.com/office/powerpoint/2010/main" val="41077178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17109</TotalTime>
  <Words>1639</Words>
  <Application>Microsoft Office PowerPoint</Application>
  <PresentationFormat>Widescreen</PresentationFormat>
  <Paragraphs>190</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Malgun Gothic</vt:lpstr>
      <vt:lpstr>Arial</vt:lpstr>
      <vt:lpstr>Calibri</vt:lpstr>
      <vt:lpstr>Calibri Light</vt:lpstr>
      <vt:lpstr>OpenSans</vt:lpstr>
      <vt:lpstr>Office Theme</vt:lpstr>
      <vt:lpstr>Machine Learning</vt:lpstr>
      <vt:lpstr>What is Logistic Regression?</vt:lpstr>
      <vt:lpstr>Linear Regression Vs Logistic Regression</vt:lpstr>
      <vt:lpstr>Classification</vt:lpstr>
      <vt:lpstr>Classification</vt:lpstr>
      <vt:lpstr>Classification Problem</vt:lpstr>
      <vt:lpstr>Linear Regression Equations with one independent variable and many independent variables</vt:lpstr>
      <vt:lpstr>Logistic Regression 0 Means No        1 Means Yes</vt:lpstr>
      <vt:lpstr>Instead of prediction, we state the probability of the likelihood of the person taking up the offer</vt:lpstr>
      <vt:lpstr>Classification Problem</vt:lpstr>
      <vt:lpstr>Applying Linear Regression</vt:lpstr>
      <vt:lpstr>Applying Linear Regression</vt:lpstr>
      <vt:lpstr>Applying Linear Regression</vt:lpstr>
      <vt:lpstr>Logistic Regression</vt:lpstr>
      <vt:lpstr>Logistic Function / Sigmoid Function</vt:lpstr>
      <vt:lpstr>PowerPoint Presentation</vt:lpstr>
      <vt:lpstr>PowerPoint Presentation</vt:lpstr>
      <vt:lpstr>Logistic Function / Sigmoid Function</vt:lpstr>
      <vt:lpstr>Hypothesis Output</vt:lpstr>
      <vt:lpstr>Hypothesis Output</vt:lpstr>
      <vt:lpstr>Decision Boundary</vt:lpstr>
      <vt:lpstr>Applying Logistic Regression :  Decision Boundary</vt:lpstr>
      <vt:lpstr>Non Linear Decision boundaries</vt:lpstr>
      <vt:lpstr>Non Linear Decision boundaries</vt:lpstr>
      <vt:lpstr>Non Linear Decision boundaries</vt:lpstr>
      <vt:lpstr>Non Linear Decision boundaries</vt:lpstr>
      <vt:lpstr>Conclusion : Non Linear Decision boundaries</vt:lpstr>
      <vt:lpstr>Conclusion : Non Linear Decision boundaries</vt:lpstr>
      <vt:lpstr>Non Linear Decision boundaries</vt:lpstr>
      <vt:lpstr>Cost Function in Logistic Regression</vt:lpstr>
      <vt:lpstr>Cost Function in Logistic Regression</vt:lpstr>
      <vt:lpstr>Cost Function in Logistic Regression</vt:lpstr>
      <vt:lpstr>Cost Function in Logistic Regression</vt:lpstr>
      <vt:lpstr>Cost Function for Logistic Regression</vt:lpstr>
      <vt:lpstr>PowerPoint Presentation</vt:lpstr>
      <vt:lpstr>PowerPoint Presentation</vt:lpstr>
      <vt:lpstr>PowerPoint Presentation</vt:lpstr>
      <vt:lpstr> Simplified Cost Function and Gradient Descent </vt:lpstr>
      <vt:lpstr> Gradient Descent </vt:lpstr>
      <vt:lpstr> Gradient Descent </vt:lpstr>
      <vt:lpstr>Multi Class Classification : One Vs All</vt:lpstr>
      <vt:lpstr>Multi Class Classification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Supervised Learning</dc:title>
  <dc:creator>anita pc anita</dc:creator>
  <cp:lastModifiedBy>anita pc anita</cp:lastModifiedBy>
  <cp:revision>66</cp:revision>
  <dcterms:created xsi:type="dcterms:W3CDTF">2020-05-12T07:17:38Z</dcterms:created>
  <dcterms:modified xsi:type="dcterms:W3CDTF">2021-04-08T06:26:44Z</dcterms:modified>
</cp:coreProperties>
</file>